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811" r:id="rId2"/>
  </p:sldMasterIdLst>
  <p:notesMasterIdLst>
    <p:notesMasterId r:id="rId25"/>
  </p:notesMasterIdLst>
  <p:sldIdLst>
    <p:sldId id="302" r:id="rId3"/>
    <p:sldId id="338" r:id="rId4"/>
    <p:sldId id="339" r:id="rId5"/>
    <p:sldId id="341" r:id="rId6"/>
    <p:sldId id="342" r:id="rId7"/>
    <p:sldId id="347" r:id="rId8"/>
    <p:sldId id="348" r:id="rId9"/>
    <p:sldId id="349" r:id="rId10"/>
    <p:sldId id="350" r:id="rId11"/>
    <p:sldId id="351" r:id="rId12"/>
    <p:sldId id="352" r:id="rId13"/>
    <p:sldId id="353" r:id="rId14"/>
    <p:sldId id="354" r:id="rId15"/>
    <p:sldId id="355" r:id="rId16"/>
    <p:sldId id="356" r:id="rId17"/>
    <p:sldId id="357" r:id="rId18"/>
    <p:sldId id="358" r:id="rId19"/>
    <p:sldId id="359" r:id="rId20"/>
    <p:sldId id="343" r:id="rId21"/>
    <p:sldId id="344" r:id="rId22"/>
    <p:sldId id="345" r:id="rId23"/>
    <p:sldId id="337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D31"/>
    <a:srgbClr val="FF0000"/>
    <a:srgbClr val="CC0000"/>
    <a:srgbClr val="FF3300"/>
    <a:srgbClr val="FFFF09"/>
    <a:srgbClr val="088209"/>
    <a:srgbClr val="307ABB"/>
    <a:srgbClr val="2C77B9"/>
    <a:srgbClr val="3791D3"/>
    <a:srgbClr val="2D77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-198" y="-7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AFAB62-C828-4694-9A30-92530B0832FB}" type="datetimeFigureOut">
              <a:rPr lang="ru-RU" smtClean="0"/>
              <a:t>05.08.2019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20D067-E5ED-45C4-982E-1957FC0122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5953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CCD2B-726A-4D04-BB42-7075F5B517C2}" type="datetime1">
              <a:rPr lang="ru-RU" smtClean="0"/>
              <a:t>05.08.2019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19076-DF6E-4F76-BFE8-D85F659853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6435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A6133-0ACF-46A6-ABBE-D6B775EAA564}" type="datetime1">
              <a:rPr lang="ru-RU" smtClean="0"/>
              <a:t>05.08.2019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19076-DF6E-4F76-BFE8-D85F659853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022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5715E-7E70-4007-99B3-C05E456BAB85}" type="datetime1">
              <a:rPr lang="ru-RU" smtClean="0"/>
              <a:t>05.08.2019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19076-DF6E-4F76-BFE8-D85F659853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94076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4C065C-980E-480E-AAC2-701D74E530C2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05.08.2019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0D9584-3E4E-424E-9A59-FC9AF5B0070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40700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769412-F318-486D-94D1-A87B4FAEAE9A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05.08.2019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0D9584-3E4E-424E-9A59-FC9AF5B0070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36308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7E49A4-7D64-4EFA-ADF7-DB944AB5AABD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05.08.2019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0D9584-3E4E-424E-9A59-FC9AF5B0070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198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B8E84B-E63A-43D3-9807-E32373C2DFA4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05.08.2019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0D9584-3E4E-424E-9A59-FC9AF5B0070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71297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E95414-B5CE-432B-9B7C-ADD5E1CA2341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05.08.2019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0D9584-3E4E-424E-9A59-FC9AF5B0070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45400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F2D760-8C7F-4981-B8C8-74F93206B1A3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05.08.2019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0D9584-3E4E-424E-9A59-FC9AF5B0070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26447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62A265-EAFA-4121-9139-3304B8BC83FB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05.08.2019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0D9584-3E4E-424E-9A59-FC9AF5B0070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01215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756218-EFDE-4CE1-A8F5-EEA976A910C7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05.08.2019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0D9584-3E4E-424E-9A59-FC9AF5B0070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932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B2400-033D-4511-B312-63E32BCA125B}" type="datetime1">
              <a:rPr lang="ru-RU" smtClean="0"/>
              <a:t>05.08.2019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19076-DF6E-4F76-BFE8-D85F659853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38282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53053-91C3-4912-AEB8-8464A595135C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05.08.2019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0D9584-3E4E-424E-9A59-FC9AF5B0070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50328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A6F73A-20C5-48A3-9276-9BF3B7492321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05.08.2019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0D9584-3E4E-424E-9A59-FC9AF5B0070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76288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AC6F64-0D17-4A24-A0C2-9EF57832916C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05.08.2019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0D9584-3E4E-424E-9A59-FC9AF5B0070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1178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91B34-DC5A-4389-B17F-F0D00C2F9568}" type="datetime1">
              <a:rPr lang="ru-RU" smtClean="0"/>
              <a:t>05.08.2019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19076-DF6E-4F76-BFE8-D85F659853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3821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CB739-A42A-4CF1-9467-2B4FE31EB16E}" type="datetime1">
              <a:rPr lang="ru-RU" smtClean="0"/>
              <a:t>05.08.2019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19076-DF6E-4F76-BFE8-D85F659853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2521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36E86-3837-4ACE-BD40-8A852D36B215}" type="datetime1">
              <a:rPr lang="ru-RU" smtClean="0"/>
              <a:t>05.08.2019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19076-DF6E-4F76-BFE8-D85F659853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4180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D8C-6D48-4357-8C1E-59CAD10DBFBD}" type="datetime1">
              <a:rPr lang="ru-RU" smtClean="0"/>
              <a:t>05.08.2019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19076-DF6E-4F76-BFE8-D85F659853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7594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7422A-A35F-49B0-BAC8-67DEA3E78B4C}" type="datetime1">
              <a:rPr lang="ru-RU" smtClean="0"/>
              <a:t>05.08.2019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19076-DF6E-4F76-BFE8-D85F659853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1858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D79F9-BB83-4215-BB90-0D00FC132671}" type="datetime1">
              <a:rPr lang="ru-RU" smtClean="0"/>
              <a:t>05.08.2019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19076-DF6E-4F76-BFE8-D85F659853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9701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EA113-8544-48ED-8C98-AD8317472EB0}" type="datetime1">
              <a:rPr lang="ru-RU" smtClean="0"/>
              <a:t>05.08.2019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19076-DF6E-4F76-BFE8-D85F659853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6064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A10765-96E1-4746-8F5E-666B678CD7F7}" type="datetime1">
              <a:rPr lang="ru-RU" smtClean="0"/>
              <a:t>05.08.2019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C19076-DF6E-4F76-BFE8-D85F659853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913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E6C55C-34E5-47FE-8BF5-65E33835712E}" type="datetime1">
              <a:rPr lang="ru-RU" smtClean="0"/>
              <a:t>05.08.2019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C19076-DF6E-4F76-BFE8-D85F659853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895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1182252"/>
            <a:ext cx="12192000" cy="30970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6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Профилактика </a:t>
            </a:r>
            <a:br>
              <a:rPr lang="ru-RU" sz="6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6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младенческой смертности</a:t>
            </a:r>
            <a:endParaRPr lang="ru-RU" sz="6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46" y="128250"/>
            <a:ext cx="619471" cy="4786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08103" y="130284"/>
            <a:ext cx="50543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Департамент здравоохранения</a:t>
            </a:r>
          </a:p>
          <a:p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Ханты-Мансийского автономного округа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Югры 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70338" y="0"/>
            <a:ext cx="0" cy="6858000"/>
          </a:xfrm>
          <a:prstGeom prst="line">
            <a:avLst/>
          </a:prstGeom>
          <a:ln w="127000" cmpd="thickThin">
            <a:solidFill>
              <a:srgbClr val="ED7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H="1">
            <a:off x="12243097" y="0"/>
            <a:ext cx="0" cy="6858000"/>
          </a:xfrm>
          <a:prstGeom prst="line">
            <a:avLst/>
          </a:prstGeom>
          <a:ln w="127000" cmpd="thickThin">
            <a:solidFill>
              <a:srgbClr val="ED7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694" y="4079636"/>
            <a:ext cx="8946363" cy="2220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014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22161" y="781897"/>
            <a:ext cx="12192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000" b="1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6</a:t>
            </a:r>
            <a:endParaRPr lang="ru-RU" sz="7000" dirty="0">
              <a:ln w="22225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27291" y="3982882"/>
            <a:ext cx="550905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1400" b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Лучше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если первые полгода ребенок будет спать в одной с вами комнате. </a:t>
            </a:r>
            <a:endParaRPr lang="ru-RU" sz="140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ru-RU" sz="14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 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кладите ребенка спать с собой в постель - это увеличивает риск СВСМ даже у некурящих матерей. </a:t>
            </a:r>
            <a:endParaRPr lang="en-US" sz="140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en-US" sz="14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Укладывание 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младенца с собой в кровать так же может привести к удушению, перекрыванию дыхательных путей, придавливанию ребенка.</a:t>
            </a:r>
          </a:p>
        </p:txBody>
      </p:sp>
      <p:grpSp>
        <p:nvGrpSpPr>
          <p:cNvPr id="13" name="Группа 12"/>
          <p:cNvGrpSpPr/>
          <p:nvPr/>
        </p:nvGrpSpPr>
        <p:grpSpPr>
          <a:xfrm>
            <a:off x="6284686" y="0"/>
            <a:ext cx="5907314" cy="6858000"/>
            <a:chOff x="6284686" y="0"/>
            <a:chExt cx="5907314" cy="6858000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6284686" y="0"/>
              <a:ext cx="5907314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6603067" y="314011"/>
              <a:ext cx="5270549" cy="6229977"/>
            </a:xfrm>
            <a:prstGeom prst="rect">
              <a:avLst/>
            </a:prstGeom>
            <a:noFill/>
            <a:ln w="53975" cmpd="thickThin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427292" y="2101721"/>
            <a:ext cx="55090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Спите в одной комнате, но не в одной кровати! </a:t>
            </a:r>
            <a:endParaRPr lang="en-US" sz="4000" b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07805" y="1089674"/>
            <a:ext cx="217625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 smtClean="0">
                <a:ln w="0"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Правило</a:t>
            </a:r>
            <a:endParaRPr lang="ru-RU" sz="3000" b="1" dirty="0">
              <a:ln w="0"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70338" y="0"/>
            <a:ext cx="3471023" cy="6858000"/>
            <a:chOff x="70338" y="0"/>
            <a:chExt cx="3471023" cy="6858000"/>
          </a:xfrm>
        </p:grpSpPr>
        <p:grpSp>
          <p:nvGrpSpPr>
            <p:cNvPr id="19" name="Группа 18"/>
            <p:cNvGrpSpPr/>
            <p:nvPr/>
          </p:nvGrpSpPr>
          <p:grpSpPr>
            <a:xfrm>
              <a:off x="107805" y="728081"/>
              <a:ext cx="3433556" cy="1032353"/>
              <a:chOff x="107805" y="728081"/>
              <a:chExt cx="3433556" cy="1032353"/>
            </a:xfrm>
          </p:grpSpPr>
          <p:cxnSp>
            <p:nvCxnSpPr>
              <p:cNvPr id="21" name="Прямая соединительная линия 20"/>
              <p:cNvCxnSpPr/>
              <p:nvPr/>
            </p:nvCxnSpPr>
            <p:spPr>
              <a:xfrm flipV="1">
                <a:off x="2322161" y="728081"/>
                <a:ext cx="0" cy="1032353"/>
              </a:xfrm>
              <a:prstGeom prst="line">
                <a:avLst/>
              </a:prstGeom>
              <a:ln w="76200">
                <a:solidFill>
                  <a:schemeClr val="accent2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Прямая соединительная линия 21"/>
              <p:cNvCxnSpPr/>
              <p:nvPr/>
            </p:nvCxnSpPr>
            <p:spPr>
              <a:xfrm flipH="1">
                <a:off x="107805" y="1743343"/>
                <a:ext cx="2252460" cy="0"/>
              </a:xfrm>
              <a:prstGeom prst="line">
                <a:avLst/>
              </a:prstGeom>
              <a:ln w="76200">
                <a:solidFill>
                  <a:schemeClr val="accent2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Прямая соединительная линия 22"/>
              <p:cNvCxnSpPr/>
              <p:nvPr/>
            </p:nvCxnSpPr>
            <p:spPr>
              <a:xfrm flipH="1">
                <a:off x="2284407" y="767428"/>
                <a:ext cx="1219488" cy="0"/>
              </a:xfrm>
              <a:prstGeom prst="line">
                <a:avLst/>
              </a:prstGeom>
              <a:ln w="76200">
                <a:solidFill>
                  <a:schemeClr val="accent2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Прямая соединительная линия 23"/>
              <p:cNvCxnSpPr/>
              <p:nvPr/>
            </p:nvCxnSpPr>
            <p:spPr>
              <a:xfrm flipV="1">
                <a:off x="3541361" y="728081"/>
                <a:ext cx="0" cy="1032353"/>
              </a:xfrm>
              <a:prstGeom prst="line">
                <a:avLst/>
              </a:prstGeom>
              <a:ln w="76200">
                <a:solidFill>
                  <a:schemeClr val="accent2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20" name="Прямая соединительная линия 19"/>
            <p:cNvCxnSpPr/>
            <p:nvPr/>
          </p:nvCxnSpPr>
          <p:spPr>
            <a:xfrm>
              <a:off x="70338" y="0"/>
              <a:ext cx="0" cy="6858000"/>
            </a:xfrm>
            <a:prstGeom prst="line">
              <a:avLst/>
            </a:prstGeom>
            <a:ln w="127000" cmpd="thickThin">
              <a:solidFill>
                <a:srgbClr val="ED7D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74" t="-178" r="5501" b="178"/>
          <a:stretch/>
        </p:blipFill>
        <p:spPr>
          <a:xfrm>
            <a:off x="6906069" y="599399"/>
            <a:ext cx="4664543" cy="565920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46" y="128250"/>
            <a:ext cx="619471" cy="478682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808103" y="130284"/>
            <a:ext cx="50543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Департамент здравоохранения</a:t>
            </a:r>
          </a:p>
          <a:p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Ханты-Мансийского автономного округа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Югры 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2498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22161" y="781897"/>
            <a:ext cx="12192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000" b="1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7</a:t>
            </a:r>
            <a:endParaRPr lang="ru-RU" sz="7000" dirty="0">
              <a:ln w="22225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27291" y="2141709"/>
            <a:ext cx="5350511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 перегревайте </a:t>
            </a:r>
            <a:r>
              <a:rPr lang="ru-RU" sz="40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ребенка</a:t>
            </a:r>
            <a:endParaRPr lang="en-US" sz="4000" b="1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en-US" sz="14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Чтобы 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 перегреть ребенка, пока он спит, одевайте его так, чтобы на нем было на один слой одежды больше, чем взрослый человек надел бы в данном помещении для того, чтобы чувствовать себя комфортно. </a:t>
            </a:r>
            <a:endParaRPr lang="en-US" sz="140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en-US" sz="14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Следите 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 симптомами перегревания, такими как капли пота, влажные волосы. </a:t>
            </a:r>
            <a:endParaRPr lang="en-US" sz="140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en-US" sz="14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 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накрывайте лицо ребенка шапкой или капюшоном. </a:t>
            </a:r>
            <a:endParaRPr lang="en-US" sz="140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en-US" sz="14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Если 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ваш ребенок доношенный, через несколько дней после рождения ему вообще не нужен чепчик дома.</a:t>
            </a:r>
          </a:p>
        </p:txBody>
      </p:sp>
      <p:grpSp>
        <p:nvGrpSpPr>
          <p:cNvPr id="13" name="Группа 12"/>
          <p:cNvGrpSpPr/>
          <p:nvPr/>
        </p:nvGrpSpPr>
        <p:grpSpPr>
          <a:xfrm>
            <a:off x="6284686" y="0"/>
            <a:ext cx="5907314" cy="6858000"/>
            <a:chOff x="6284686" y="0"/>
            <a:chExt cx="5907314" cy="6858000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6284686" y="0"/>
              <a:ext cx="5907314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6603067" y="314011"/>
              <a:ext cx="5270549" cy="6229977"/>
            </a:xfrm>
            <a:prstGeom prst="rect">
              <a:avLst/>
            </a:prstGeom>
            <a:noFill/>
            <a:ln w="53975" cmpd="thickThin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7" name="Прямоугольник 16"/>
          <p:cNvSpPr/>
          <p:nvPr/>
        </p:nvSpPr>
        <p:spPr>
          <a:xfrm>
            <a:off x="107805" y="1089674"/>
            <a:ext cx="217625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 smtClean="0">
                <a:ln w="0"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Правило</a:t>
            </a:r>
            <a:endParaRPr lang="ru-RU" sz="3000" b="1" dirty="0">
              <a:ln w="0"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70338" y="0"/>
            <a:ext cx="3471023" cy="6858000"/>
            <a:chOff x="70338" y="0"/>
            <a:chExt cx="3471023" cy="6858000"/>
          </a:xfrm>
        </p:grpSpPr>
        <p:grpSp>
          <p:nvGrpSpPr>
            <p:cNvPr id="19" name="Группа 18"/>
            <p:cNvGrpSpPr/>
            <p:nvPr/>
          </p:nvGrpSpPr>
          <p:grpSpPr>
            <a:xfrm>
              <a:off x="107805" y="728081"/>
              <a:ext cx="3433556" cy="1032353"/>
              <a:chOff x="107805" y="728081"/>
              <a:chExt cx="3433556" cy="1032353"/>
            </a:xfrm>
          </p:grpSpPr>
          <p:cxnSp>
            <p:nvCxnSpPr>
              <p:cNvPr id="21" name="Прямая соединительная линия 20"/>
              <p:cNvCxnSpPr/>
              <p:nvPr/>
            </p:nvCxnSpPr>
            <p:spPr>
              <a:xfrm flipV="1">
                <a:off x="2322161" y="728081"/>
                <a:ext cx="0" cy="1032353"/>
              </a:xfrm>
              <a:prstGeom prst="line">
                <a:avLst/>
              </a:prstGeom>
              <a:ln w="76200">
                <a:solidFill>
                  <a:schemeClr val="accent2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Прямая соединительная линия 21"/>
              <p:cNvCxnSpPr/>
              <p:nvPr/>
            </p:nvCxnSpPr>
            <p:spPr>
              <a:xfrm flipH="1">
                <a:off x="107805" y="1743343"/>
                <a:ext cx="2252460" cy="0"/>
              </a:xfrm>
              <a:prstGeom prst="line">
                <a:avLst/>
              </a:prstGeom>
              <a:ln w="76200">
                <a:solidFill>
                  <a:schemeClr val="accent2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Прямая соединительная линия 22"/>
              <p:cNvCxnSpPr/>
              <p:nvPr/>
            </p:nvCxnSpPr>
            <p:spPr>
              <a:xfrm flipH="1">
                <a:off x="2284407" y="767428"/>
                <a:ext cx="1219488" cy="0"/>
              </a:xfrm>
              <a:prstGeom prst="line">
                <a:avLst/>
              </a:prstGeom>
              <a:ln w="76200">
                <a:solidFill>
                  <a:schemeClr val="accent2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Прямая соединительная линия 23"/>
              <p:cNvCxnSpPr/>
              <p:nvPr/>
            </p:nvCxnSpPr>
            <p:spPr>
              <a:xfrm flipV="1">
                <a:off x="3541361" y="728081"/>
                <a:ext cx="0" cy="1032353"/>
              </a:xfrm>
              <a:prstGeom prst="line">
                <a:avLst/>
              </a:prstGeom>
              <a:ln w="76200">
                <a:solidFill>
                  <a:schemeClr val="accent2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20" name="Прямая соединительная линия 19"/>
            <p:cNvCxnSpPr/>
            <p:nvPr/>
          </p:nvCxnSpPr>
          <p:spPr>
            <a:xfrm>
              <a:off x="70338" y="0"/>
              <a:ext cx="0" cy="6858000"/>
            </a:xfrm>
            <a:prstGeom prst="line">
              <a:avLst/>
            </a:prstGeom>
            <a:ln w="127000" cmpd="thickThin">
              <a:solidFill>
                <a:srgbClr val="ED7D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6" t="8064" r="216" b="3573"/>
          <a:stretch/>
        </p:blipFill>
        <p:spPr>
          <a:xfrm>
            <a:off x="6916341" y="3486777"/>
            <a:ext cx="4644000" cy="273304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99"/>
          <a:stretch/>
        </p:blipFill>
        <p:spPr>
          <a:xfrm>
            <a:off x="6916341" y="626548"/>
            <a:ext cx="4644000" cy="273965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46" y="128250"/>
            <a:ext cx="619471" cy="478682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808103" y="130284"/>
            <a:ext cx="50543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Департамент здравоохранения</a:t>
            </a:r>
          </a:p>
          <a:p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Ханты-Мансийского автономного округа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Югры 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5543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22161" y="781897"/>
            <a:ext cx="12192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000" b="1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8</a:t>
            </a:r>
            <a:endParaRPr lang="ru-RU" sz="7000" dirty="0">
              <a:ln w="22225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27290" y="2078256"/>
            <a:ext cx="5313493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Встаньте на учет по беременности и соблюдайте предписания </a:t>
            </a:r>
            <a:r>
              <a:rPr lang="ru-RU" sz="40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врача </a:t>
            </a:r>
          </a:p>
          <a:p>
            <a:pPr algn="just"/>
            <a:endParaRPr lang="ru-RU" sz="14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Тщательный 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 внимательный дородовый уход важен для защиты здоровья вашего будущего ребенка, снижения риска преждевременных родов и рождения ребенка с очень низкой массой тела (оба - факторы риска СВСМ). </a:t>
            </a:r>
            <a:endParaRPr lang="ru-RU" sz="140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ru-RU" sz="14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Выполняйте 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все назначения врача во время беременности, как в плане обследования, так и в плане лечения.</a:t>
            </a:r>
          </a:p>
        </p:txBody>
      </p:sp>
      <p:grpSp>
        <p:nvGrpSpPr>
          <p:cNvPr id="13" name="Группа 12"/>
          <p:cNvGrpSpPr/>
          <p:nvPr/>
        </p:nvGrpSpPr>
        <p:grpSpPr>
          <a:xfrm>
            <a:off x="6284686" y="0"/>
            <a:ext cx="5907314" cy="6858000"/>
            <a:chOff x="6284686" y="0"/>
            <a:chExt cx="5907314" cy="6858000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6284686" y="0"/>
              <a:ext cx="5907314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6603067" y="314011"/>
              <a:ext cx="5270549" cy="6229977"/>
            </a:xfrm>
            <a:prstGeom prst="rect">
              <a:avLst/>
            </a:prstGeom>
            <a:noFill/>
            <a:ln w="53975" cmpd="thickThin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1"/>
          <a:stretch/>
        </p:blipFill>
        <p:spPr>
          <a:xfrm>
            <a:off x="6903741" y="560062"/>
            <a:ext cx="4669200" cy="277593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1" b="7162"/>
          <a:stretch/>
        </p:blipFill>
        <p:spPr>
          <a:xfrm>
            <a:off x="6903741" y="3464527"/>
            <a:ext cx="4669200" cy="2763296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107805" y="1089674"/>
            <a:ext cx="217625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 smtClean="0">
                <a:ln w="0"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Правило</a:t>
            </a:r>
            <a:endParaRPr lang="ru-RU" sz="3000" b="1" dirty="0">
              <a:ln w="0"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70338" y="0"/>
            <a:ext cx="3471023" cy="6858000"/>
            <a:chOff x="70338" y="0"/>
            <a:chExt cx="3471023" cy="6858000"/>
          </a:xfrm>
        </p:grpSpPr>
        <p:grpSp>
          <p:nvGrpSpPr>
            <p:cNvPr id="19" name="Группа 18"/>
            <p:cNvGrpSpPr/>
            <p:nvPr/>
          </p:nvGrpSpPr>
          <p:grpSpPr>
            <a:xfrm>
              <a:off x="107805" y="728081"/>
              <a:ext cx="3433556" cy="1032353"/>
              <a:chOff x="107805" y="728081"/>
              <a:chExt cx="3433556" cy="1032353"/>
            </a:xfrm>
          </p:grpSpPr>
          <p:cxnSp>
            <p:nvCxnSpPr>
              <p:cNvPr id="21" name="Прямая соединительная линия 20"/>
              <p:cNvCxnSpPr/>
              <p:nvPr/>
            </p:nvCxnSpPr>
            <p:spPr>
              <a:xfrm flipV="1">
                <a:off x="2322161" y="728081"/>
                <a:ext cx="0" cy="1032353"/>
              </a:xfrm>
              <a:prstGeom prst="line">
                <a:avLst/>
              </a:prstGeom>
              <a:ln w="76200">
                <a:solidFill>
                  <a:schemeClr val="accent2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Прямая соединительная линия 21"/>
              <p:cNvCxnSpPr/>
              <p:nvPr/>
            </p:nvCxnSpPr>
            <p:spPr>
              <a:xfrm flipH="1">
                <a:off x="107805" y="1743343"/>
                <a:ext cx="2252460" cy="0"/>
              </a:xfrm>
              <a:prstGeom prst="line">
                <a:avLst/>
              </a:prstGeom>
              <a:ln w="76200">
                <a:solidFill>
                  <a:schemeClr val="accent2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Прямая соединительная линия 22"/>
              <p:cNvCxnSpPr/>
              <p:nvPr/>
            </p:nvCxnSpPr>
            <p:spPr>
              <a:xfrm flipH="1">
                <a:off x="2284407" y="767428"/>
                <a:ext cx="1219488" cy="0"/>
              </a:xfrm>
              <a:prstGeom prst="line">
                <a:avLst/>
              </a:prstGeom>
              <a:ln w="76200">
                <a:solidFill>
                  <a:schemeClr val="accent2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Прямая соединительная линия 23"/>
              <p:cNvCxnSpPr/>
              <p:nvPr/>
            </p:nvCxnSpPr>
            <p:spPr>
              <a:xfrm flipV="1">
                <a:off x="3541361" y="728081"/>
                <a:ext cx="0" cy="1032353"/>
              </a:xfrm>
              <a:prstGeom prst="line">
                <a:avLst/>
              </a:prstGeom>
              <a:ln w="76200">
                <a:solidFill>
                  <a:schemeClr val="accent2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20" name="Прямая соединительная линия 19"/>
            <p:cNvCxnSpPr/>
            <p:nvPr/>
          </p:nvCxnSpPr>
          <p:spPr>
            <a:xfrm>
              <a:off x="70338" y="0"/>
              <a:ext cx="0" cy="6858000"/>
            </a:xfrm>
            <a:prstGeom prst="line">
              <a:avLst/>
            </a:prstGeom>
            <a:ln w="127000" cmpd="thickThin">
              <a:solidFill>
                <a:srgbClr val="ED7D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5" name="Рисунок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46" y="128250"/>
            <a:ext cx="619471" cy="478682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808103" y="130284"/>
            <a:ext cx="50543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Департамент здравоохранения</a:t>
            </a:r>
          </a:p>
          <a:p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Ханты-Мансийского автономного округа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Югры 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68646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22161" y="781897"/>
            <a:ext cx="12192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0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ru-RU" sz="7000" dirty="0">
              <a:ln w="22225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27291" y="2051119"/>
            <a:ext cx="5361102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 курите! </a:t>
            </a:r>
            <a:endParaRPr lang="ru-RU" sz="5000" b="1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ru-RU" sz="14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Практически 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все исследования определили, что курение во время беременности повышает риск СВСМ.</a:t>
            </a:r>
          </a:p>
        </p:txBody>
      </p:sp>
      <p:grpSp>
        <p:nvGrpSpPr>
          <p:cNvPr id="13" name="Группа 12"/>
          <p:cNvGrpSpPr/>
          <p:nvPr/>
        </p:nvGrpSpPr>
        <p:grpSpPr>
          <a:xfrm>
            <a:off x="6284686" y="0"/>
            <a:ext cx="5907314" cy="6858000"/>
            <a:chOff x="6284686" y="0"/>
            <a:chExt cx="5907314" cy="6858000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6284686" y="0"/>
              <a:ext cx="5907314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6603067" y="314011"/>
              <a:ext cx="5270549" cy="6229977"/>
            </a:xfrm>
            <a:prstGeom prst="rect">
              <a:avLst/>
            </a:prstGeom>
            <a:noFill/>
            <a:ln w="53975" cmpd="thickThin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" name="Овал 6"/>
          <p:cNvSpPr/>
          <p:nvPr/>
        </p:nvSpPr>
        <p:spPr>
          <a:xfrm>
            <a:off x="7066945" y="1169457"/>
            <a:ext cx="4408874" cy="440887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7162" y="1089674"/>
            <a:ext cx="4568441" cy="4568441"/>
          </a:xfrm>
          <a:prstGeom prst="rect">
            <a:avLst/>
          </a:prstGeom>
          <a:noFill/>
        </p:spPr>
      </p:pic>
      <p:sp>
        <p:nvSpPr>
          <p:cNvPr id="26" name="Прямоугольник 25"/>
          <p:cNvSpPr/>
          <p:nvPr/>
        </p:nvSpPr>
        <p:spPr>
          <a:xfrm>
            <a:off x="107805" y="1089674"/>
            <a:ext cx="217625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 smtClean="0">
                <a:ln w="0"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Правило</a:t>
            </a:r>
            <a:endParaRPr lang="ru-RU" sz="3000" b="1" dirty="0">
              <a:ln w="0"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27" name="Группа 26"/>
          <p:cNvGrpSpPr/>
          <p:nvPr/>
        </p:nvGrpSpPr>
        <p:grpSpPr>
          <a:xfrm>
            <a:off x="70338" y="0"/>
            <a:ext cx="3471023" cy="6858000"/>
            <a:chOff x="70338" y="0"/>
            <a:chExt cx="3471023" cy="6858000"/>
          </a:xfrm>
        </p:grpSpPr>
        <p:grpSp>
          <p:nvGrpSpPr>
            <p:cNvPr id="28" name="Группа 27"/>
            <p:cNvGrpSpPr/>
            <p:nvPr/>
          </p:nvGrpSpPr>
          <p:grpSpPr>
            <a:xfrm>
              <a:off x="107805" y="728081"/>
              <a:ext cx="3433556" cy="1032353"/>
              <a:chOff x="107805" y="728081"/>
              <a:chExt cx="3433556" cy="1032353"/>
            </a:xfrm>
          </p:grpSpPr>
          <p:cxnSp>
            <p:nvCxnSpPr>
              <p:cNvPr id="30" name="Прямая соединительная линия 29"/>
              <p:cNvCxnSpPr/>
              <p:nvPr/>
            </p:nvCxnSpPr>
            <p:spPr>
              <a:xfrm flipV="1">
                <a:off x="2322161" y="728081"/>
                <a:ext cx="0" cy="1032353"/>
              </a:xfrm>
              <a:prstGeom prst="line">
                <a:avLst/>
              </a:prstGeom>
              <a:ln w="76200">
                <a:solidFill>
                  <a:schemeClr val="accent2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" name="Прямая соединительная линия 30"/>
              <p:cNvCxnSpPr/>
              <p:nvPr/>
            </p:nvCxnSpPr>
            <p:spPr>
              <a:xfrm flipH="1">
                <a:off x="107805" y="1743343"/>
                <a:ext cx="2252460" cy="0"/>
              </a:xfrm>
              <a:prstGeom prst="line">
                <a:avLst/>
              </a:prstGeom>
              <a:ln w="76200">
                <a:solidFill>
                  <a:schemeClr val="accent2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" name="Прямая соединительная линия 31"/>
              <p:cNvCxnSpPr/>
              <p:nvPr/>
            </p:nvCxnSpPr>
            <p:spPr>
              <a:xfrm flipH="1">
                <a:off x="2284407" y="767428"/>
                <a:ext cx="1219488" cy="0"/>
              </a:xfrm>
              <a:prstGeom prst="line">
                <a:avLst/>
              </a:prstGeom>
              <a:ln w="76200">
                <a:solidFill>
                  <a:schemeClr val="accent2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" name="Прямая соединительная линия 32"/>
              <p:cNvCxnSpPr/>
              <p:nvPr/>
            </p:nvCxnSpPr>
            <p:spPr>
              <a:xfrm flipV="1">
                <a:off x="3541361" y="728081"/>
                <a:ext cx="0" cy="1032353"/>
              </a:xfrm>
              <a:prstGeom prst="line">
                <a:avLst/>
              </a:prstGeom>
              <a:ln w="76200">
                <a:solidFill>
                  <a:schemeClr val="accent2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29" name="Прямая соединительная линия 28"/>
            <p:cNvCxnSpPr/>
            <p:nvPr/>
          </p:nvCxnSpPr>
          <p:spPr>
            <a:xfrm>
              <a:off x="70338" y="0"/>
              <a:ext cx="0" cy="6858000"/>
            </a:xfrm>
            <a:prstGeom prst="line">
              <a:avLst/>
            </a:prstGeom>
            <a:ln w="127000" cmpd="thickThin">
              <a:solidFill>
                <a:srgbClr val="ED7D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46" y="128250"/>
            <a:ext cx="619471" cy="47868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808103" y="130284"/>
            <a:ext cx="50543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Департамент здравоохранения</a:t>
            </a:r>
          </a:p>
          <a:p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Ханты-Мансийского автономного округа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Югры 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53077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22161" y="781897"/>
            <a:ext cx="12192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000" b="1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en-US" sz="7000" b="1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0</a:t>
            </a:r>
            <a:endParaRPr lang="ru-RU" sz="7000" dirty="0">
              <a:ln w="22225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27291" y="2313189"/>
            <a:ext cx="536110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 употребляйте алкоголь и запрещенные вещества во время беременности</a:t>
            </a:r>
            <a:r>
              <a:rPr lang="ru-RU" sz="30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!</a:t>
            </a:r>
          </a:p>
          <a:p>
            <a:pPr algn="just"/>
            <a:endParaRPr lang="ru-RU" sz="14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Употребление алкоголя и запрещенных веществ - это факторы риска СВСМ. И, безусловно, эти факторы могут в значительной мере отразиться на здоровье вашего будущего ребенка.</a:t>
            </a:r>
          </a:p>
        </p:txBody>
      </p:sp>
      <p:grpSp>
        <p:nvGrpSpPr>
          <p:cNvPr id="13" name="Группа 12"/>
          <p:cNvGrpSpPr/>
          <p:nvPr/>
        </p:nvGrpSpPr>
        <p:grpSpPr>
          <a:xfrm>
            <a:off x="6284686" y="0"/>
            <a:ext cx="5907314" cy="6858000"/>
            <a:chOff x="6284686" y="0"/>
            <a:chExt cx="5907314" cy="6858000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6284686" y="0"/>
              <a:ext cx="5907314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6603067" y="314011"/>
              <a:ext cx="5270549" cy="6229977"/>
            </a:xfrm>
            <a:prstGeom prst="rect">
              <a:avLst/>
            </a:prstGeom>
            <a:noFill/>
            <a:ln w="53975" cmpd="thickThin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7" name="Рисунок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489" y="1125414"/>
            <a:ext cx="4607169" cy="4607169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107805" y="1089674"/>
            <a:ext cx="217625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 smtClean="0">
                <a:ln w="0"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Правило</a:t>
            </a:r>
            <a:endParaRPr lang="ru-RU" sz="3000" b="1" dirty="0">
              <a:ln w="0"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70338" y="0"/>
            <a:ext cx="3471023" cy="6858000"/>
            <a:chOff x="70338" y="0"/>
            <a:chExt cx="3471023" cy="6858000"/>
          </a:xfrm>
        </p:grpSpPr>
        <p:grpSp>
          <p:nvGrpSpPr>
            <p:cNvPr id="20" name="Группа 19"/>
            <p:cNvGrpSpPr/>
            <p:nvPr/>
          </p:nvGrpSpPr>
          <p:grpSpPr>
            <a:xfrm>
              <a:off x="107805" y="728081"/>
              <a:ext cx="3433556" cy="1032353"/>
              <a:chOff x="107805" y="728081"/>
              <a:chExt cx="3433556" cy="1032353"/>
            </a:xfrm>
          </p:grpSpPr>
          <p:cxnSp>
            <p:nvCxnSpPr>
              <p:cNvPr id="22" name="Прямая соединительная линия 21"/>
              <p:cNvCxnSpPr/>
              <p:nvPr/>
            </p:nvCxnSpPr>
            <p:spPr>
              <a:xfrm flipV="1">
                <a:off x="2322161" y="728081"/>
                <a:ext cx="0" cy="1032353"/>
              </a:xfrm>
              <a:prstGeom prst="line">
                <a:avLst/>
              </a:prstGeom>
              <a:ln w="76200">
                <a:solidFill>
                  <a:schemeClr val="accent2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Прямая соединительная линия 22"/>
              <p:cNvCxnSpPr/>
              <p:nvPr/>
            </p:nvCxnSpPr>
            <p:spPr>
              <a:xfrm flipH="1">
                <a:off x="107805" y="1743343"/>
                <a:ext cx="2252460" cy="0"/>
              </a:xfrm>
              <a:prstGeom prst="line">
                <a:avLst/>
              </a:prstGeom>
              <a:ln w="76200">
                <a:solidFill>
                  <a:schemeClr val="accent2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Прямая соединительная линия 23"/>
              <p:cNvCxnSpPr/>
              <p:nvPr/>
            </p:nvCxnSpPr>
            <p:spPr>
              <a:xfrm flipH="1">
                <a:off x="2284407" y="767428"/>
                <a:ext cx="1219488" cy="0"/>
              </a:xfrm>
              <a:prstGeom prst="line">
                <a:avLst/>
              </a:prstGeom>
              <a:ln w="76200">
                <a:solidFill>
                  <a:schemeClr val="accent2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Прямая соединительная линия 24"/>
              <p:cNvCxnSpPr/>
              <p:nvPr/>
            </p:nvCxnSpPr>
            <p:spPr>
              <a:xfrm flipV="1">
                <a:off x="3541361" y="728081"/>
                <a:ext cx="0" cy="1032353"/>
              </a:xfrm>
              <a:prstGeom prst="line">
                <a:avLst/>
              </a:prstGeom>
              <a:ln w="76200">
                <a:solidFill>
                  <a:schemeClr val="accent2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21" name="Прямая соединительная линия 20"/>
            <p:cNvCxnSpPr/>
            <p:nvPr/>
          </p:nvCxnSpPr>
          <p:spPr>
            <a:xfrm>
              <a:off x="70338" y="0"/>
              <a:ext cx="0" cy="6858000"/>
            </a:xfrm>
            <a:prstGeom prst="line">
              <a:avLst/>
            </a:prstGeom>
            <a:ln w="127000" cmpd="thickThin">
              <a:solidFill>
                <a:srgbClr val="ED7D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6" name="Рисунок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46" y="128250"/>
            <a:ext cx="619471" cy="478682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808103" y="130284"/>
            <a:ext cx="50543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Департамент здравоохранения</a:t>
            </a:r>
          </a:p>
          <a:p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Ханты-Мансийского автономного округа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Югры 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393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6284686" y="3"/>
            <a:ext cx="5907314" cy="6858000"/>
            <a:chOff x="6284686" y="0"/>
            <a:chExt cx="5907314" cy="6858000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6284686" y="0"/>
              <a:ext cx="5907314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6603067" y="314011"/>
              <a:ext cx="5270549" cy="6229977"/>
            </a:xfrm>
            <a:prstGeom prst="rect">
              <a:avLst/>
            </a:prstGeom>
            <a:noFill/>
            <a:ln w="53975" cmpd="thickThin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2322161" y="781897"/>
            <a:ext cx="12192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000" b="1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en-US" sz="7000" b="1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endParaRPr lang="ru-RU" sz="7000" dirty="0">
              <a:ln w="22225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27291" y="2270689"/>
            <a:ext cx="5384053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Берегите ребенка от сигаретного дыма</a:t>
            </a:r>
            <a:r>
              <a:rPr lang="ru-RU" sz="40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!</a:t>
            </a:r>
            <a:endParaRPr lang="en-US" sz="4000" b="1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ru-RU" sz="14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Сохраняйте воздух в доме, машине и любом другом месте свободным от сигаретного дыма. </a:t>
            </a:r>
            <a:endParaRPr lang="en-US" sz="140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en-US" sz="14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Если 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кто-то из близких курит, убедитесь, что они делают это за пределами дома, квартиры. </a:t>
            </a:r>
            <a:endParaRPr lang="en-US" sz="140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en-US" sz="14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Если 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вы сами курите, то лучше всего бросить эту вредную привычку.</a:t>
            </a:r>
          </a:p>
        </p:txBody>
      </p:sp>
      <p:sp>
        <p:nvSpPr>
          <p:cNvPr id="17" name="Овал 16"/>
          <p:cNvSpPr/>
          <p:nvPr/>
        </p:nvSpPr>
        <p:spPr>
          <a:xfrm>
            <a:off x="6983715" y="1143002"/>
            <a:ext cx="4572000" cy="4572000"/>
          </a:xfrm>
          <a:prstGeom prst="ellipse">
            <a:avLst/>
          </a:prstGeom>
          <a:solidFill>
            <a:schemeClr val="bg1"/>
          </a:solidFill>
          <a:ln w="317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8" name="Группа 17"/>
          <p:cNvGrpSpPr/>
          <p:nvPr/>
        </p:nvGrpSpPr>
        <p:grpSpPr>
          <a:xfrm>
            <a:off x="7532358" y="1788484"/>
            <a:ext cx="2933097" cy="3636808"/>
            <a:chOff x="4804314" y="781898"/>
            <a:chExt cx="3901559" cy="4837623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86446">
              <a:off x="6000773" y="781898"/>
              <a:ext cx="2705100" cy="3810000"/>
            </a:xfrm>
            <a:prstGeom prst="rect">
              <a:avLst/>
            </a:prstGeom>
          </p:spPr>
        </p:pic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4314" y="1989589"/>
              <a:ext cx="3629932" cy="3629932"/>
            </a:xfrm>
            <a:prstGeom prst="rect">
              <a:avLst/>
            </a:prstGeom>
          </p:spPr>
        </p:pic>
      </p:grpSp>
      <p:cxnSp>
        <p:nvCxnSpPr>
          <p:cNvPr id="20" name="Прямая соединительная линия 19"/>
          <p:cNvCxnSpPr/>
          <p:nvPr/>
        </p:nvCxnSpPr>
        <p:spPr>
          <a:xfrm flipH="1">
            <a:off x="7831213" y="1587409"/>
            <a:ext cx="2903381" cy="3547299"/>
          </a:xfrm>
          <a:prstGeom prst="line">
            <a:avLst/>
          </a:prstGeom>
          <a:ln w="317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107805" y="1089674"/>
            <a:ext cx="217625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 smtClean="0">
                <a:ln w="0"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Правило</a:t>
            </a:r>
            <a:endParaRPr lang="ru-RU" sz="3000" b="1" dirty="0">
              <a:ln w="0"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24" name="Группа 23"/>
          <p:cNvGrpSpPr/>
          <p:nvPr/>
        </p:nvGrpSpPr>
        <p:grpSpPr>
          <a:xfrm>
            <a:off x="70338" y="0"/>
            <a:ext cx="3471023" cy="6858000"/>
            <a:chOff x="70338" y="0"/>
            <a:chExt cx="3471023" cy="6858000"/>
          </a:xfrm>
        </p:grpSpPr>
        <p:grpSp>
          <p:nvGrpSpPr>
            <p:cNvPr id="25" name="Группа 24"/>
            <p:cNvGrpSpPr/>
            <p:nvPr/>
          </p:nvGrpSpPr>
          <p:grpSpPr>
            <a:xfrm>
              <a:off x="107805" y="728081"/>
              <a:ext cx="3433556" cy="1032353"/>
              <a:chOff x="107805" y="728081"/>
              <a:chExt cx="3433556" cy="1032353"/>
            </a:xfrm>
          </p:grpSpPr>
          <p:cxnSp>
            <p:nvCxnSpPr>
              <p:cNvPr id="27" name="Прямая соединительная линия 26"/>
              <p:cNvCxnSpPr/>
              <p:nvPr/>
            </p:nvCxnSpPr>
            <p:spPr>
              <a:xfrm flipV="1">
                <a:off x="2322161" y="728081"/>
                <a:ext cx="0" cy="1032353"/>
              </a:xfrm>
              <a:prstGeom prst="line">
                <a:avLst/>
              </a:prstGeom>
              <a:ln w="76200">
                <a:solidFill>
                  <a:schemeClr val="accent2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Прямая соединительная линия 27"/>
              <p:cNvCxnSpPr/>
              <p:nvPr/>
            </p:nvCxnSpPr>
            <p:spPr>
              <a:xfrm flipH="1">
                <a:off x="107805" y="1743343"/>
                <a:ext cx="2252460" cy="0"/>
              </a:xfrm>
              <a:prstGeom prst="line">
                <a:avLst/>
              </a:prstGeom>
              <a:ln w="76200">
                <a:solidFill>
                  <a:schemeClr val="accent2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Прямая соединительная линия 28"/>
              <p:cNvCxnSpPr/>
              <p:nvPr/>
            </p:nvCxnSpPr>
            <p:spPr>
              <a:xfrm flipH="1">
                <a:off x="2284407" y="767428"/>
                <a:ext cx="1219488" cy="0"/>
              </a:xfrm>
              <a:prstGeom prst="line">
                <a:avLst/>
              </a:prstGeom>
              <a:ln w="76200">
                <a:solidFill>
                  <a:schemeClr val="accent2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" name="Прямая соединительная линия 29"/>
              <p:cNvCxnSpPr/>
              <p:nvPr/>
            </p:nvCxnSpPr>
            <p:spPr>
              <a:xfrm flipV="1">
                <a:off x="3541361" y="728081"/>
                <a:ext cx="0" cy="1032353"/>
              </a:xfrm>
              <a:prstGeom prst="line">
                <a:avLst/>
              </a:prstGeom>
              <a:ln w="76200">
                <a:solidFill>
                  <a:schemeClr val="accent2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26" name="Прямая соединительная линия 25"/>
            <p:cNvCxnSpPr/>
            <p:nvPr/>
          </p:nvCxnSpPr>
          <p:spPr>
            <a:xfrm>
              <a:off x="70338" y="0"/>
              <a:ext cx="0" cy="6858000"/>
            </a:xfrm>
            <a:prstGeom prst="line">
              <a:avLst/>
            </a:prstGeom>
            <a:ln w="127000" cmpd="thickThin">
              <a:solidFill>
                <a:srgbClr val="ED7D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46" y="128250"/>
            <a:ext cx="619471" cy="478682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808103" y="130284"/>
            <a:ext cx="50543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Департамент здравоохранения</a:t>
            </a:r>
          </a:p>
          <a:p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Ханты-Мансийского автономного округа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Югры 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1720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22161" y="781897"/>
            <a:ext cx="12192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000" b="1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en-US" sz="7000" b="1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endParaRPr lang="ru-RU" sz="7000" dirty="0">
              <a:ln w="22225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27291" y="2232144"/>
            <a:ext cx="5410801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Вакцинируйте ребенка</a:t>
            </a:r>
            <a:r>
              <a:rPr lang="ru-RU" sz="40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!</a:t>
            </a:r>
            <a:endParaRPr lang="en-US" sz="4000" b="1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endParaRPr lang="ru-RU" sz="1400" b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Иммунопрофилактика инфекционных болезней путем вакцинации в соответствии с рекомендованным графиком может снизить риск СВСМ до 50%. </a:t>
            </a:r>
            <a:endParaRPr lang="en-US" sz="140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en-US" sz="14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Недоношенным 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детям и детям, перенесшим патологические состояния во время родов и в период новорожденности (первые 28 дней жизни), могут быть показаны дополнительные иммунопрофилактические </a:t>
            </a:r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мероприятия.</a:t>
            </a:r>
            <a:endParaRPr lang="en-US" sz="140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en-US" sz="14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Проконсультируйтесь 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 этому вопросу с врачами - неонатологами отделениям патологии новорожденных или участковым педиатром.</a:t>
            </a:r>
          </a:p>
        </p:txBody>
      </p:sp>
      <p:grpSp>
        <p:nvGrpSpPr>
          <p:cNvPr id="13" name="Группа 12"/>
          <p:cNvGrpSpPr/>
          <p:nvPr/>
        </p:nvGrpSpPr>
        <p:grpSpPr>
          <a:xfrm>
            <a:off x="6284686" y="0"/>
            <a:ext cx="5907314" cy="6858000"/>
            <a:chOff x="6284686" y="0"/>
            <a:chExt cx="5907314" cy="6858000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6284686" y="0"/>
              <a:ext cx="5907314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6603067" y="314011"/>
              <a:ext cx="5270549" cy="6229977"/>
            </a:xfrm>
            <a:prstGeom prst="rect">
              <a:avLst/>
            </a:prstGeom>
            <a:noFill/>
            <a:ln w="53975" cmpd="thickThin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9" t="2576" r="31109" b="6173"/>
          <a:stretch/>
        </p:blipFill>
        <p:spPr>
          <a:xfrm>
            <a:off x="6903741" y="599268"/>
            <a:ext cx="4669200" cy="5659461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107805" y="1089674"/>
            <a:ext cx="217625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 smtClean="0">
                <a:ln w="0"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Правило</a:t>
            </a:r>
            <a:endParaRPr lang="ru-RU" sz="3000" b="1" dirty="0">
              <a:ln w="0"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70338" y="0"/>
            <a:ext cx="3471023" cy="6858000"/>
            <a:chOff x="70338" y="0"/>
            <a:chExt cx="3471023" cy="6858000"/>
          </a:xfrm>
        </p:grpSpPr>
        <p:grpSp>
          <p:nvGrpSpPr>
            <p:cNvPr id="19" name="Группа 18"/>
            <p:cNvGrpSpPr/>
            <p:nvPr/>
          </p:nvGrpSpPr>
          <p:grpSpPr>
            <a:xfrm>
              <a:off x="107805" y="728081"/>
              <a:ext cx="3433556" cy="1032353"/>
              <a:chOff x="107805" y="728081"/>
              <a:chExt cx="3433556" cy="1032353"/>
            </a:xfrm>
          </p:grpSpPr>
          <p:cxnSp>
            <p:nvCxnSpPr>
              <p:cNvPr id="21" name="Прямая соединительная линия 20"/>
              <p:cNvCxnSpPr/>
              <p:nvPr/>
            </p:nvCxnSpPr>
            <p:spPr>
              <a:xfrm flipV="1">
                <a:off x="2322161" y="728081"/>
                <a:ext cx="0" cy="1032353"/>
              </a:xfrm>
              <a:prstGeom prst="line">
                <a:avLst/>
              </a:prstGeom>
              <a:ln w="76200">
                <a:solidFill>
                  <a:schemeClr val="accent2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Прямая соединительная линия 21"/>
              <p:cNvCxnSpPr/>
              <p:nvPr/>
            </p:nvCxnSpPr>
            <p:spPr>
              <a:xfrm flipH="1">
                <a:off x="107805" y="1743343"/>
                <a:ext cx="2252460" cy="0"/>
              </a:xfrm>
              <a:prstGeom prst="line">
                <a:avLst/>
              </a:prstGeom>
              <a:ln w="76200">
                <a:solidFill>
                  <a:schemeClr val="accent2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Прямая соединительная линия 22"/>
              <p:cNvCxnSpPr/>
              <p:nvPr/>
            </p:nvCxnSpPr>
            <p:spPr>
              <a:xfrm flipH="1">
                <a:off x="2284407" y="767428"/>
                <a:ext cx="1219488" cy="0"/>
              </a:xfrm>
              <a:prstGeom prst="line">
                <a:avLst/>
              </a:prstGeom>
              <a:ln w="76200">
                <a:solidFill>
                  <a:schemeClr val="accent2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Прямая соединительная линия 23"/>
              <p:cNvCxnSpPr/>
              <p:nvPr/>
            </p:nvCxnSpPr>
            <p:spPr>
              <a:xfrm flipV="1">
                <a:off x="3541361" y="728081"/>
                <a:ext cx="0" cy="1032353"/>
              </a:xfrm>
              <a:prstGeom prst="line">
                <a:avLst/>
              </a:prstGeom>
              <a:ln w="76200">
                <a:solidFill>
                  <a:schemeClr val="accent2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20" name="Прямая соединительная линия 19"/>
            <p:cNvCxnSpPr/>
            <p:nvPr/>
          </p:nvCxnSpPr>
          <p:spPr>
            <a:xfrm>
              <a:off x="70338" y="0"/>
              <a:ext cx="0" cy="6858000"/>
            </a:xfrm>
            <a:prstGeom prst="line">
              <a:avLst/>
            </a:prstGeom>
            <a:ln w="127000" cmpd="thickThin">
              <a:solidFill>
                <a:srgbClr val="ED7D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5" name="Рисунок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46" y="128250"/>
            <a:ext cx="619471" cy="478682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808103" y="130284"/>
            <a:ext cx="50543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Департамент здравоохранения</a:t>
            </a:r>
          </a:p>
          <a:p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Ханты-Мансийского автономного округа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Югры 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13779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22161" y="781897"/>
            <a:ext cx="12192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000" b="1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en-US" sz="7000" b="1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endParaRPr lang="ru-RU" sz="7000" dirty="0">
              <a:ln w="22225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27291" y="2193832"/>
            <a:ext cx="5509052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Кормите грудью, если </a:t>
            </a:r>
            <a:r>
              <a:rPr lang="ru-RU" sz="40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можете</a:t>
            </a:r>
            <a:endParaRPr lang="ru-RU" sz="4000" b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en-US" sz="140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Исключительно 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грудное вскармливание в течение 4-6 месяцев снижает этот риск СВСМ примерно на 70%.</a:t>
            </a:r>
          </a:p>
        </p:txBody>
      </p:sp>
      <p:grpSp>
        <p:nvGrpSpPr>
          <p:cNvPr id="13" name="Группа 12"/>
          <p:cNvGrpSpPr/>
          <p:nvPr/>
        </p:nvGrpSpPr>
        <p:grpSpPr>
          <a:xfrm>
            <a:off x="6284686" y="0"/>
            <a:ext cx="5907314" cy="6858000"/>
            <a:chOff x="6284686" y="0"/>
            <a:chExt cx="5907314" cy="6858000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6284686" y="0"/>
              <a:ext cx="5907314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6603067" y="314011"/>
              <a:ext cx="5270549" cy="6229977"/>
            </a:xfrm>
            <a:prstGeom prst="rect">
              <a:avLst/>
            </a:prstGeom>
            <a:noFill/>
            <a:ln w="53975" cmpd="thickThin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83" r="33090"/>
          <a:stretch/>
        </p:blipFill>
        <p:spPr>
          <a:xfrm>
            <a:off x="6907123" y="599399"/>
            <a:ext cx="4662435" cy="5659200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107805" y="1089674"/>
            <a:ext cx="217625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 smtClean="0">
                <a:ln w="0"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Правило</a:t>
            </a:r>
            <a:endParaRPr lang="ru-RU" sz="3000" b="1" dirty="0">
              <a:ln w="0"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70338" y="0"/>
            <a:ext cx="3471023" cy="6858000"/>
            <a:chOff x="70338" y="0"/>
            <a:chExt cx="3471023" cy="6858000"/>
          </a:xfrm>
        </p:grpSpPr>
        <p:grpSp>
          <p:nvGrpSpPr>
            <p:cNvPr id="19" name="Группа 18"/>
            <p:cNvGrpSpPr/>
            <p:nvPr/>
          </p:nvGrpSpPr>
          <p:grpSpPr>
            <a:xfrm>
              <a:off x="107805" y="728081"/>
              <a:ext cx="3433556" cy="1032353"/>
              <a:chOff x="107805" y="728081"/>
              <a:chExt cx="3433556" cy="1032353"/>
            </a:xfrm>
          </p:grpSpPr>
          <p:cxnSp>
            <p:nvCxnSpPr>
              <p:cNvPr id="21" name="Прямая соединительная линия 20"/>
              <p:cNvCxnSpPr/>
              <p:nvPr/>
            </p:nvCxnSpPr>
            <p:spPr>
              <a:xfrm flipV="1">
                <a:off x="2322161" y="728081"/>
                <a:ext cx="0" cy="1032353"/>
              </a:xfrm>
              <a:prstGeom prst="line">
                <a:avLst/>
              </a:prstGeom>
              <a:ln w="76200">
                <a:solidFill>
                  <a:schemeClr val="accent2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Прямая соединительная линия 21"/>
              <p:cNvCxnSpPr/>
              <p:nvPr/>
            </p:nvCxnSpPr>
            <p:spPr>
              <a:xfrm flipH="1">
                <a:off x="107805" y="1743343"/>
                <a:ext cx="2252460" cy="0"/>
              </a:xfrm>
              <a:prstGeom prst="line">
                <a:avLst/>
              </a:prstGeom>
              <a:ln w="76200">
                <a:solidFill>
                  <a:schemeClr val="accent2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Прямая соединительная линия 22"/>
              <p:cNvCxnSpPr/>
              <p:nvPr/>
            </p:nvCxnSpPr>
            <p:spPr>
              <a:xfrm flipH="1">
                <a:off x="2284407" y="767428"/>
                <a:ext cx="1219488" cy="0"/>
              </a:xfrm>
              <a:prstGeom prst="line">
                <a:avLst/>
              </a:prstGeom>
              <a:ln w="76200">
                <a:solidFill>
                  <a:schemeClr val="accent2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Прямая соединительная линия 23"/>
              <p:cNvCxnSpPr/>
              <p:nvPr/>
            </p:nvCxnSpPr>
            <p:spPr>
              <a:xfrm flipV="1">
                <a:off x="3541361" y="728081"/>
                <a:ext cx="0" cy="1032353"/>
              </a:xfrm>
              <a:prstGeom prst="line">
                <a:avLst/>
              </a:prstGeom>
              <a:ln w="76200">
                <a:solidFill>
                  <a:schemeClr val="accent2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20" name="Прямая соединительная линия 19"/>
            <p:cNvCxnSpPr/>
            <p:nvPr/>
          </p:nvCxnSpPr>
          <p:spPr>
            <a:xfrm>
              <a:off x="70338" y="0"/>
              <a:ext cx="0" cy="6858000"/>
            </a:xfrm>
            <a:prstGeom prst="line">
              <a:avLst/>
            </a:prstGeom>
            <a:ln w="127000" cmpd="thickThin">
              <a:solidFill>
                <a:srgbClr val="ED7D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5" name="Рисунок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46" y="128250"/>
            <a:ext cx="619471" cy="478682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808103" y="130284"/>
            <a:ext cx="50543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Департамент здравоохранения</a:t>
            </a:r>
          </a:p>
          <a:p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Ханты-Мансийского автономного округа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Югры 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0369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7805" y="1089674"/>
            <a:ext cx="217625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 smtClean="0">
                <a:ln w="0"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Правило</a:t>
            </a:r>
            <a:endParaRPr lang="ru-RU" sz="3000" b="1" dirty="0">
              <a:ln w="0"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22161" y="781897"/>
            <a:ext cx="12192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000" b="1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en-US" sz="7000" b="1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</a:t>
            </a:r>
            <a:endParaRPr lang="ru-RU" sz="7000" dirty="0">
              <a:ln w="22225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27291" y="2076152"/>
            <a:ext cx="5509052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Предложите ребенку соску, когда укладываете </a:t>
            </a:r>
            <a:r>
              <a:rPr lang="ru-RU" sz="30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спать</a:t>
            </a:r>
            <a:endParaRPr lang="ru-RU" sz="3000" b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en-US" sz="140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Точный 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механизм этой меры в настоящее время не определен, </a:t>
            </a:r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тем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неменее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учитывая такую взаимосвязь, рекомендуется давать ребенку пустышку при укладывании спать в течение первого года жизни. </a:t>
            </a:r>
            <a:endParaRPr lang="en-US" sz="140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en-US" sz="14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Если 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во время сна ребенок выронил соску, не нужно пытаться засунуть ее обратно. </a:t>
            </a:r>
            <a:endParaRPr lang="en-US" sz="140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en-US" sz="14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 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заставляйте ребенка сосать пустышку, если он этого не хочет. </a:t>
            </a:r>
            <a:endParaRPr lang="en-US" sz="140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en-US" sz="14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 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используйте пустышку, пока грудное вскармливание не установится хорошо. </a:t>
            </a:r>
            <a:endParaRPr lang="en-US" sz="140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en-US" sz="14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Как 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правило, на это уходит 3-4 недели после родов.</a:t>
            </a:r>
          </a:p>
        </p:txBody>
      </p:sp>
      <p:grpSp>
        <p:nvGrpSpPr>
          <p:cNvPr id="13" name="Группа 12"/>
          <p:cNvGrpSpPr/>
          <p:nvPr/>
        </p:nvGrpSpPr>
        <p:grpSpPr>
          <a:xfrm>
            <a:off x="6284686" y="0"/>
            <a:ext cx="5907314" cy="6858000"/>
            <a:chOff x="6284686" y="0"/>
            <a:chExt cx="5907314" cy="6858000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6284686" y="0"/>
              <a:ext cx="5907314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6603067" y="314011"/>
              <a:ext cx="5270549" cy="6229977"/>
            </a:xfrm>
            <a:prstGeom prst="rect">
              <a:avLst/>
            </a:prstGeom>
            <a:noFill/>
            <a:ln w="53975" cmpd="thickThin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16"/>
          <a:stretch/>
        </p:blipFill>
        <p:spPr>
          <a:xfrm>
            <a:off x="6903741" y="617026"/>
            <a:ext cx="4669200" cy="278936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4"/>
          <a:stretch/>
        </p:blipFill>
        <p:spPr>
          <a:xfrm>
            <a:off x="6903741" y="3476729"/>
            <a:ext cx="4669200" cy="2753789"/>
          </a:xfrm>
          <a:prstGeom prst="rect">
            <a:avLst/>
          </a:prstGeom>
        </p:spPr>
      </p:pic>
      <p:grpSp>
        <p:nvGrpSpPr>
          <p:cNvPr id="21" name="Группа 20"/>
          <p:cNvGrpSpPr/>
          <p:nvPr/>
        </p:nvGrpSpPr>
        <p:grpSpPr>
          <a:xfrm>
            <a:off x="70338" y="0"/>
            <a:ext cx="3471023" cy="6858000"/>
            <a:chOff x="70338" y="0"/>
            <a:chExt cx="3471023" cy="6858000"/>
          </a:xfrm>
        </p:grpSpPr>
        <p:grpSp>
          <p:nvGrpSpPr>
            <p:cNvPr id="6" name="Группа 5"/>
            <p:cNvGrpSpPr/>
            <p:nvPr/>
          </p:nvGrpSpPr>
          <p:grpSpPr>
            <a:xfrm>
              <a:off x="107805" y="728081"/>
              <a:ext cx="3433556" cy="1032353"/>
              <a:chOff x="107805" y="728081"/>
              <a:chExt cx="3433556" cy="1032353"/>
            </a:xfrm>
          </p:grpSpPr>
          <p:cxnSp>
            <p:nvCxnSpPr>
              <p:cNvPr id="9" name="Прямая соединительная линия 8"/>
              <p:cNvCxnSpPr/>
              <p:nvPr/>
            </p:nvCxnSpPr>
            <p:spPr>
              <a:xfrm flipV="1">
                <a:off x="2322161" y="728081"/>
                <a:ext cx="0" cy="1032353"/>
              </a:xfrm>
              <a:prstGeom prst="line">
                <a:avLst/>
              </a:prstGeom>
              <a:ln w="76200">
                <a:solidFill>
                  <a:schemeClr val="accent2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" name="Прямая соединительная линия 9"/>
              <p:cNvCxnSpPr/>
              <p:nvPr/>
            </p:nvCxnSpPr>
            <p:spPr>
              <a:xfrm flipH="1">
                <a:off x="107805" y="1743343"/>
                <a:ext cx="2252460" cy="0"/>
              </a:xfrm>
              <a:prstGeom prst="line">
                <a:avLst/>
              </a:prstGeom>
              <a:ln w="76200">
                <a:solidFill>
                  <a:schemeClr val="accent2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" name="Прямая соединительная линия 10"/>
              <p:cNvCxnSpPr/>
              <p:nvPr/>
            </p:nvCxnSpPr>
            <p:spPr>
              <a:xfrm flipH="1">
                <a:off x="2284407" y="767428"/>
                <a:ext cx="1219488" cy="0"/>
              </a:xfrm>
              <a:prstGeom prst="line">
                <a:avLst/>
              </a:prstGeom>
              <a:ln w="76200">
                <a:solidFill>
                  <a:schemeClr val="accent2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Прямая соединительная линия 14"/>
              <p:cNvCxnSpPr/>
              <p:nvPr/>
            </p:nvCxnSpPr>
            <p:spPr>
              <a:xfrm flipV="1">
                <a:off x="3541361" y="728081"/>
                <a:ext cx="0" cy="1032353"/>
              </a:xfrm>
              <a:prstGeom prst="line">
                <a:avLst/>
              </a:prstGeom>
              <a:ln w="76200">
                <a:solidFill>
                  <a:schemeClr val="accent2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19" name="Прямая соединительная линия 18"/>
            <p:cNvCxnSpPr/>
            <p:nvPr/>
          </p:nvCxnSpPr>
          <p:spPr>
            <a:xfrm>
              <a:off x="70338" y="0"/>
              <a:ext cx="0" cy="6858000"/>
            </a:xfrm>
            <a:prstGeom prst="line">
              <a:avLst/>
            </a:prstGeom>
            <a:ln w="127000" cmpd="thickThin">
              <a:solidFill>
                <a:srgbClr val="ED7D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46" y="128250"/>
            <a:ext cx="619471" cy="478682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808103" y="130284"/>
            <a:ext cx="50543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Департамент здравоохранения</a:t>
            </a:r>
          </a:p>
          <a:p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Ханты-Мансийского автономного округа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Югры 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182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Прямоугольник с двумя скругленными соседними углами 42"/>
          <p:cNvSpPr/>
          <p:nvPr/>
        </p:nvSpPr>
        <p:spPr>
          <a:xfrm rot="5400000">
            <a:off x="5535188" y="-1991943"/>
            <a:ext cx="730164" cy="11584927"/>
          </a:xfrm>
          <a:prstGeom prst="round2Same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с двумя скругленными соседними углами 41"/>
          <p:cNvSpPr/>
          <p:nvPr/>
        </p:nvSpPr>
        <p:spPr>
          <a:xfrm rot="5400000">
            <a:off x="5440933" y="-1018292"/>
            <a:ext cx="918672" cy="11584927"/>
          </a:xfrm>
          <a:prstGeom prst="round2Same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с двумя скругленными соседними углами 40"/>
          <p:cNvSpPr/>
          <p:nvPr/>
        </p:nvSpPr>
        <p:spPr>
          <a:xfrm rot="5400000">
            <a:off x="5440933" y="61140"/>
            <a:ext cx="918672" cy="11584927"/>
          </a:xfrm>
          <a:prstGeom prst="round2Same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с двумя скругленными соседними углами 39"/>
          <p:cNvSpPr/>
          <p:nvPr/>
        </p:nvSpPr>
        <p:spPr>
          <a:xfrm rot="5400000">
            <a:off x="5440932" y="-2947094"/>
            <a:ext cx="918672" cy="11584927"/>
          </a:xfrm>
          <a:prstGeom prst="round2Same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968246" y="695146"/>
            <a:ext cx="5647116" cy="1062907"/>
          </a:xfrm>
          <a:prstGeom prst="rect">
            <a:avLst/>
          </a:prstGeom>
          <a:solidFill>
            <a:schemeClr val="accent2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21547" y="2386032"/>
            <a:ext cx="11267878" cy="397031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Пеленание 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умеренно ограничивает подвижность ребенка, создает определенное чувство комфорта и безопасности. Однако следует помнить, что излишнее или слишком тугое пеленание может привести к перегреванию ребенка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Если Вы пеленаете ребенка, используйте тонкие одеяла и убедитесь, что в комнате не слишком жарко. И, конечно же, никогда не кладите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запеленованного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ребенка на живот. </a:t>
            </a:r>
            <a:endPara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Когда 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ребенок подрастает, он начинает пытаться перевернуться или может выбраться из пеленок. 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этом случае лучше перестать его пеленать, так как это может привести к небезопасным перетяжкам пеленками или закрыванию лица. </a:t>
            </a:r>
            <a:endPara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 вопросам профилактики Синдрома Внезапной Смерти Младенца Вы можете проконсультироваться у своего участкового педиатра или врача - неонатолога, который занимался выхаживанием Вашего ребенка в периоде новорожденности.</a:t>
            </a:r>
          </a:p>
        </p:txBody>
      </p:sp>
      <p:grpSp>
        <p:nvGrpSpPr>
          <p:cNvPr id="14" name="Группа 13"/>
          <p:cNvGrpSpPr/>
          <p:nvPr/>
        </p:nvGrpSpPr>
        <p:grpSpPr>
          <a:xfrm>
            <a:off x="427290" y="695146"/>
            <a:ext cx="11265442" cy="1065288"/>
            <a:chOff x="427290" y="695146"/>
            <a:chExt cx="11265442" cy="1065288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flipV="1">
              <a:off x="5930780" y="728081"/>
              <a:ext cx="0" cy="1032353"/>
            </a:xfrm>
            <a:prstGeom prst="line">
              <a:avLst/>
            </a:prstGeom>
            <a:ln w="76200">
              <a:solidFill>
                <a:schemeClr val="accent2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flipH="1" flipV="1">
              <a:off x="427290" y="1743343"/>
              <a:ext cx="5542639" cy="1"/>
            </a:xfrm>
            <a:prstGeom prst="line">
              <a:avLst/>
            </a:prstGeom>
            <a:ln w="76200">
              <a:solidFill>
                <a:schemeClr val="accent2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flipH="1">
              <a:off x="5894530" y="695146"/>
              <a:ext cx="5798202" cy="1"/>
            </a:xfrm>
            <a:prstGeom prst="line">
              <a:avLst/>
            </a:prstGeom>
            <a:ln w="76200">
              <a:solidFill>
                <a:schemeClr val="accent2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 flipV="1">
              <a:off x="11654511" y="725700"/>
              <a:ext cx="0" cy="1032353"/>
            </a:xfrm>
            <a:prstGeom prst="line">
              <a:avLst/>
            </a:prstGeom>
            <a:ln w="76200">
              <a:solidFill>
                <a:schemeClr val="accent2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9" name="Группа 18"/>
          <p:cNvGrpSpPr/>
          <p:nvPr/>
        </p:nvGrpSpPr>
        <p:grpSpPr>
          <a:xfrm>
            <a:off x="70338" y="0"/>
            <a:ext cx="2289927" cy="6858000"/>
            <a:chOff x="70338" y="0"/>
            <a:chExt cx="2289927" cy="6858000"/>
          </a:xfrm>
        </p:grpSpPr>
        <p:cxnSp>
          <p:nvCxnSpPr>
            <p:cNvPr id="20" name="Прямая соединительная линия 19"/>
            <p:cNvCxnSpPr/>
            <p:nvPr/>
          </p:nvCxnSpPr>
          <p:spPr>
            <a:xfrm flipH="1">
              <a:off x="107805" y="1743343"/>
              <a:ext cx="2252460" cy="0"/>
            </a:xfrm>
            <a:prstGeom prst="line">
              <a:avLst/>
            </a:prstGeom>
            <a:ln w="76200">
              <a:solidFill>
                <a:schemeClr val="accent2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>
              <a:off x="70338" y="0"/>
              <a:ext cx="0" cy="6858000"/>
            </a:xfrm>
            <a:prstGeom prst="line">
              <a:avLst/>
            </a:prstGeom>
            <a:ln w="127000" cmpd="thickThin">
              <a:solidFill>
                <a:srgbClr val="ED7D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Прямоугольник 21"/>
          <p:cNvSpPr/>
          <p:nvPr/>
        </p:nvSpPr>
        <p:spPr>
          <a:xfrm>
            <a:off x="107805" y="930605"/>
            <a:ext cx="58229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Можно ли пеленать ребенка?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059633" y="780211"/>
            <a:ext cx="54660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2100"/>
              </a:spcBef>
              <a:spcAft>
                <a:spcPts val="1665"/>
              </a:spcAft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Пеленание может помочь предотвратить СВСМ. В этом случае, ребенку легче оставаться на спине во время сна. </a:t>
            </a: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46" y="128250"/>
            <a:ext cx="619471" cy="478682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808103" y="130284"/>
            <a:ext cx="50543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Департамент здравоохранения</a:t>
            </a:r>
          </a:p>
          <a:p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Ханты-Мансийского автономного округа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Югры 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763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41831" y="1187499"/>
            <a:ext cx="572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Синдром внезапной смерти младенца (далее - СВСМ)</a:t>
            </a:r>
            <a:endParaRPr lang="ru-RU" sz="24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 смерть детей от внешних причин - ведущие причины смерти детей</a:t>
            </a:r>
            <a:endParaRPr lang="ru-RU" sz="24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2700" algn="ctr">
              <a:spcAft>
                <a:spcPts val="1500"/>
              </a:spcAft>
            </a:pPr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от 1 месяца до 1 года.</a:t>
            </a:r>
            <a:endParaRPr lang="ru-RU" sz="24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41833" y="3650537"/>
            <a:ext cx="572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9900" algn="just">
              <a:spcBef>
                <a:spcPts val="2100"/>
              </a:spcBef>
              <a:spcAft>
                <a:spcPts val="1665"/>
              </a:spcAft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Синдром внезапной смерти младенца - это не заболевание и не болезненное состояние. Тот факт, что это случается без предупреждения, без каких-либо предпосылок, делает синдром внезапной смерти младенца тяжелым, невыносимым испытанием для родителей.</a:t>
            </a:r>
            <a:endParaRPr lang="ru-RU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16" r="3198"/>
          <a:stretch/>
        </p:blipFill>
        <p:spPr>
          <a:xfrm>
            <a:off x="6397951" y="0"/>
            <a:ext cx="579404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46" y="128250"/>
            <a:ext cx="619471" cy="47868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08103" y="130284"/>
            <a:ext cx="50543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Департамент здравоохранения</a:t>
            </a:r>
          </a:p>
          <a:p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Ханты-Мансийского автономного округа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Югры 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70338" y="0"/>
            <a:ext cx="0" cy="6858000"/>
          </a:xfrm>
          <a:prstGeom prst="line">
            <a:avLst/>
          </a:prstGeom>
          <a:ln w="127000" cmpd="thickThin">
            <a:solidFill>
              <a:srgbClr val="ED7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9116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07605" y="1777105"/>
            <a:ext cx="11265813" cy="1026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500"/>
              </a:lnSpc>
            </a:pP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это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защитит Вашего ребенка от травм в случае автомобильной аварии. Не думайте, что если Вы строго соблюдаете правила дорожного движения, то Вам ничего не угрожает, есть другие, менее опытные участники дорожного движения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427290" y="695146"/>
            <a:ext cx="11265442" cy="2108522"/>
            <a:chOff x="427290" y="695146"/>
            <a:chExt cx="11265442" cy="210852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flipV="1">
              <a:off x="5930780" y="728081"/>
              <a:ext cx="0" cy="1032353"/>
            </a:xfrm>
            <a:prstGeom prst="line">
              <a:avLst/>
            </a:prstGeom>
            <a:ln w="76200">
              <a:solidFill>
                <a:schemeClr val="accent2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flipH="1" flipV="1">
              <a:off x="427290" y="1743343"/>
              <a:ext cx="5542639" cy="1"/>
            </a:xfrm>
            <a:prstGeom prst="line">
              <a:avLst/>
            </a:prstGeom>
            <a:ln w="76200">
              <a:solidFill>
                <a:schemeClr val="accent2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flipH="1">
              <a:off x="5894530" y="695146"/>
              <a:ext cx="5798202" cy="1"/>
            </a:xfrm>
            <a:prstGeom prst="line">
              <a:avLst/>
            </a:prstGeom>
            <a:ln w="76200">
              <a:solidFill>
                <a:schemeClr val="accent2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 flipV="1">
              <a:off x="11654511" y="725701"/>
              <a:ext cx="0" cy="2077967"/>
            </a:xfrm>
            <a:prstGeom prst="line">
              <a:avLst/>
            </a:prstGeom>
            <a:ln w="76200">
              <a:solidFill>
                <a:schemeClr val="accent2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9" name="Группа 18"/>
          <p:cNvGrpSpPr/>
          <p:nvPr/>
        </p:nvGrpSpPr>
        <p:grpSpPr>
          <a:xfrm>
            <a:off x="70338" y="0"/>
            <a:ext cx="2289927" cy="6858000"/>
            <a:chOff x="70338" y="0"/>
            <a:chExt cx="2289927" cy="6858000"/>
          </a:xfrm>
        </p:grpSpPr>
        <p:cxnSp>
          <p:nvCxnSpPr>
            <p:cNvPr id="20" name="Прямая соединительная линия 19"/>
            <p:cNvCxnSpPr/>
            <p:nvPr/>
          </p:nvCxnSpPr>
          <p:spPr>
            <a:xfrm flipH="1">
              <a:off x="107805" y="1743343"/>
              <a:ext cx="2252460" cy="0"/>
            </a:xfrm>
            <a:prstGeom prst="line">
              <a:avLst/>
            </a:prstGeom>
            <a:ln w="76200">
              <a:solidFill>
                <a:schemeClr val="accent2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>
              <a:off x="70338" y="0"/>
              <a:ext cx="0" cy="6858000"/>
            </a:xfrm>
            <a:prstGeom prst="line">
              <a:avLst/>
            </a:prstGeom>
            <a:ln w="127000" cmpd="thickThin">
              <a:solidFill>
                <a:srgbClr val="ED7D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Прямоугольник 21"/>
          <p:cNvSpPr/>
          <p:nvPr/>
        </p:nvSpPr>
        <p:spPr>
          <a:xfrm>
            <a:off x="107805" y="930605"/>
            <a:ext cx="58229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Безопасность в </a:t>
            </a:r>
            <a:r>
              <a:rPr lang="ru-RU" sz="24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автомобиле</a:t>
            </a:r>
            <a:endParaRPr lang="ru-RU" sz="2400" b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10390" y="3403690"/>
            <a:ext cx="546015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2100"/>
              </a:spcBef>
              <a:spcAft>
                <a:spcPts val="1665"/>
              </a:spcAft>
            </a:pPr>
            <a:r>
              <a:rPr lang="ru-RU" sz="3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Никогда не оставляйте ребенка одного без присмотра в автомобиле даже если Вы планируете отойти ненадолго, возьмите ребенка с </a:t>
            </a:r>
            <a:r>
              <a:rPr lang="ru-RU" sz="30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собой</a:t>
            </a:r>
            <a:endParaRPr lang="ru-RU" sz="3000" b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968246" y="779544"/>
            <a:ext cx="5505173" cy="1374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500"/>
              </a:lnSpc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Если Вы планируете перевозить Вашего ребенка в автомобиле, обязательно используйте специальную люльку для перевозки младенцев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5968246" y="685622"/>
            <a:ext cx="5647116" cy="1062907"/>
          </a:xfrm>
          <a:prstGeom prst="rect">
            <a:avLst/>
          </a:prstGeom>
          <a:solidFill>
            <a:schemeClr val="accent2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70338" y="1748796"/>
            <a:ext cx="11545024" cy="1062907"/>
          </a:xfrm>
          <a:prstGeom prst="rect">
            <a:avLst/>
          </a:prstGeom>
          <a:solidFill>
            <a:schemeClr val="accent2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1208" y="2943846"/>
            <a:ext cx="3914154" cy="391415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46" y="128250"/>
            <a:ext cx="619471" cy="478682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808103" y="130284"/>
            <a:ext cx="50543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Департамент здравоохранения</a:t>
            </a:r>
          </a:p>
          <a:p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Ханты-Мансийского автономного округа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Югры 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4506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5968246" y="695146"/>
            <a:ext cx="5647116" cy="1062907"/>
          </a:xfrm>
          <a:prstGeom prst="rect">
            <a:avLst/>
          </a:prstGeom>
          <a:solidFill>
            <a:schemeClr val="accent2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199079" y="966042"/>
            <a:ext cx="52351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2100"/>
              </a:spcBef>
              <a:spcAft>
                <a:spcPts val="1665"/>
              </a:spcAft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последнее время участились случаи смерти детей от утопления во время 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купания.</a:t>
            </a:r>
            <a:endParaRPr lang="ru-RU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427290" y="695146"/>
            <a:ext cx="11265442" cy="1065288"/>
            <a:chOff x="427290" y="695146"/>
            <a:chExt cx="11265442" cy="1065288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flipV="1">
              <a:off x="5930780" y="728081"/>
              <a:ext cx="0" cy="1032353"/>
            </a:xfrm>
            <a:prstGeom prst="line">
              <a:avLst/>
            </a:prstGeom>
            <a:ln w="76200">
              <a:solidFill>
                <a:schemeClr val="accent2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flipH="1" flipV="1">
              <a:off x="427290" y="1724295"/>
              <a:ext cx="5542639" cy="1"/>
            </a:xfrm>
            <a:prstGeom prst="line">
              <a:avLst/>
            </a:prstGeom>
            <a:ln w="76200">
              <a:solidFill>
                <a:schemeClr val="accent2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flipH="1">
              <a:off x="5894530" y="695146"/>
              <a:ext cx="5798202" cy="1"/>
            </a:xfrm>
            <a:prstGeom prst="line">
              <a:avLst/>
            </a:prstGeom>
            <a:ln w="76200">
              <a:solidFill>
                <a:schemeClr val="accent2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 flipV="1">
              <a:off x="11654511" y="725700"/>
              <a:ext cx="0" cy="1032353"/>
            </a:xfrm>
            <a:prstGeom prst="line">
              <a:avLst/>
            </a:prstGeom>
            <a:ln w="76200">
              <a:solidFill>
                <a:schemeClr val="accent2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9" name="Группа 18"/>
          <p:cNvGrpSpPr/>
          <p:nvPr/>
        </p:nvGrpSpPr>
        <p:grpSpPr>
          <a:xfrm>
            <a:off x="70338" y="0"/>
            <a:ext cx="2289927" cy="6858000"/>
            <a:chOff x="70338" y="0"/>
            <a:chExt cx="2289927" cy="6858000"/>
          </a:xfrm>
        </p:grpSpPr>
        <p:cxnSp>
          <p:nvCxnSpPr>
            <p:cNvPr id="20" name="Прямая соединительная линия 19"/>
            <p:cNvCxnSpPr/>
            <p:nvPr/>
          </p:nvCxnSpPr>
          <p:spPr>
            <a:xfrm flipH="1">
              <a:off x="107805" y="1743343"/>
              <a:ext cx="2252460" cy="0"/>
            </a:xfrm>
            <a:prstGeom prst="line">
              <a:avLst/>
            </a:prstGeom>
            <a:ln w="76200">
              <a:solidFill>
                <a:schemeClr val="accent2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>
              <a:off x="70338" y="0"/>
              <a:ext cx="0" cy="6858000"/>
            </a:xfrm>
            <a:prstGeom prst="line">
              <a:avLst/>
            </a:prstGeom>
            <a:ln w="127000" cmpd="thickThin">
              <a:solidFill>
                <a:srgbClr val="ED7D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Прямоугольник 21"/>
          <p:cNvSpPr/>
          <p:nvPr/>
        </p:nvSpPr>
        <p:spPr>
          <a:xfrm>
            <a:off x="107805" y="930605"/>
            <a:ext cx="58229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Безопасность при купании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1234035" y="3565359"/>
            <a:ext cx="546015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2100"/>
              </a:spcBef>
              <a:spcAft>
                <a:spcPts val="1665"/>
              </a:spcAft>
            </a:pPr>
            <a:r>
              <a:rPr lang="ru-RU" sz="3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Никогда не оставляйте ребенка без присмотра во время </a:t>
            </a:r>
            <a:r>
              <a:rPr lang="ru-RU" sz="30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купания</a:t>
            </a:r>
            <a:endParaRPr lang="ru-RU" sz="3000" b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1208" y="2943846"/>
            <a:ext cx="3914154" cy="3914154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46" y="128250"/>
            <a:ext cx="619471" cy="478682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808103" y="130284"/>
            <a:ext cx="50543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Департамент здравоохранения</a:t>
            </a:r>
          </a:p>
          <a:p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Ханты-Мансийского автономного округа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Югры 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8021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536700" y="2686672"/>
            <a:ext cx="9182100" cy="1358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6701" y="1973885"/>
            <a:ext cx="9182100" cy="2784475"/>
          </a:xfrm>
        </p:spPr>
        <p:txBody>
          <a:bodyPr>
            <a:noAutofit/>
          </a:bodyPr>
          <a:lstStyle/>
          <a:p>
            <a:pPr lvl="0" algn="ctr"/>
            <a:r>
              <a:rPr lang="ru-RU" sz="60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</a:t>
            </a:r>
            <a:endParaRPr lang="ru-RU" sz="6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70338" y="0"/>
            <a:ext cx="1466362" cy="6858000"/>
            <a:chOff x="70338" y="0"/>
            <a:chExt cx="1466362" cy="6858000"/>
          </a:xfrm>
        </p:grpSpPr>
        <p:cxnSp>
          <p:nvCxnSpPr>
            <p:cNvPr id="10" name="Прямая соединительная линия 9"/>
            <p:cNvCxnSpPr/>
            <p:nvPr/>
          </p:nvCxnSpPr>
          <p:spPr>
            <a:xfrm flipH="1">
              <a:off x="107805" y="3369565"/>
              <a:ext cx="1428895" cy="0"/>
            </a:xfrm>
            <a:prstGeom prst="line">
              <a:avLst/>
            </a:prstGeom>
            <a:ln w="76200">
              <a:solidFill>
                <a:schemeClr val="accent2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>
              <a:off x="70338" y="0"/>
              <a:ext cx="0" cy="6858000"/>
            </a:xfrm>
            <a:prstGeom prst="line">
              <a:avLst/>
            </a:prstGeom>
            <a:ln w="127000" cmpd="thickThin">
              <a:solidFill>
                <a:srgbClr val="ED7D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46" y="128250"/>
            <a:ext cx="619471" cy="47868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8103" y="130284"/>
            <a:ext cx="50543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Департамент здравоохранения</a:t>
            </a:r>
          </a:p>
          <a:p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Ханты-Мансийского автономного округа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Югры 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7552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6189291" y="2466830"/>
            <a:ext cx="5600540" cy="923330"/>
          </a:xfrm>
          <a:prstGeom prst="rect">
            <a:avLst/>
          </a:prstGeom>
          <a:solidFill>
            <a:schemeClr val="accent2">
              <a:alpha val="12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Большинство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экспертов считают, что этому синдрому подвержены дети, у которых есть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ряд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факторов уязвимости: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7" name="Прямая соединительная линия 46"/>
          <p:cNvCxnSpPr>
            <a:stCxn id="37" idx="5"/>
          </p:cNvCxnSpPr>
          <p:nvPr/>
        </p:nvCxnSpPr>
        <p:spPr>
          <a:xfrm>
            <a:off x="1603744" y="3441089"/>
            <a:ext cx="1412600" cy="895694"/>
          </a:xfrm>
          <a:prstGeom prst="line">
            <a:avLst/>
          </a:prstGeom>
          <a:ln>
            <a:solidFill>
              <a:srgbClr val="CC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>
            <a:stCxn id="38" idx="7"/>
          </p:cNvCxnSpPr>
          <p:nvPr/>
        </p:nvCxnSpPr>
        <p:spPr>
          <a:xfrm flipV="1">
            <a:off x="1603744" y="4336783"/>
            <a:ext cx="1412600" cy="976725"/>
          </a:xfrm>
          <a:prstGeom prst="line">
            <a:avLst/>
          </a:prstGeom>
          <a:ln>
            <a:solidFill>
              <a:srgbClr val="CC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>
            <a:endCxn id="39" idx="1"/>
          </p:cNvCxnSpPr>
          <p:nvPr/>
        </p:nvCxnSpPr>
        <p:spPr>
          <a:xfrm>
            <a:off x="3016344" y="4336783"/>
            <a:ext cx="1416982" cy="976725"/>
          </a:xfrm>
          <a:prstGeom prst="line">
            <a:avLst/>
          </a:prstGeom>
          <a:ln>
            <a:solidFill>
              <a:srgbClr val="CC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>
            <a:endCxn id="36" idx="3"/>
          </p:cNvCxnSpPr>
          <p:nvPr/>
        </p:nvCxnSpPr>
        <p:spPr>
          <a:xfrm flipV="1">
            <a:off x="3016344" y="3441089"/>
            <a:ext cx="1416982" cy="895693"/>
          </a:xfrm>
          <a:prstGeom prst="line">
            <a:avLst/>
          </a:prstGeom>
          <a:ln>
            <a:solidFill>
              <a:srgbClr val="CC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5968246" y="703000"/>
            <a:ext cx="564711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Ученые исследовали большое число случаев синдрома внезапной смерти младенцев за последние 40 лет, но до сих пор четкий ответ на этот вопрос не найден.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7805" y="737092"/>
            <a:ext cx="58229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Что вызывает синдром </a:t>
            </a:r>
            <a:r>
              <a:rPr lang="ru-RU" sz="24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ru-RU" sz="24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24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внезапной </a:t>
            </a:r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смерти?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634385" y="3451266"/>
            <a:ext cx="6096000" cy="300082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незрелость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ненормальная работа сердца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заболевания дыхательной системы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незрелость системы пробуждения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малая масса тела при рождении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сон на животе или на мягкой кровати во время критического периода их развития.</a:t>
            </a:r>
          </a:p>
        </p:txBody>
      </p:sp>
      <p:grpSp>
        <p:nvGrpSpPr>
          <p:cNvPr id="57" name="Группа 56"/>
          <p:cNvGrpSpPr/>
          <p:nvPr/>
        </p:nvGrpSpPr>
        <p:grpSpPr>
          <a:xfrm>
            <a:off x="6189292" y="3390160"/>
            <a:ext cx="5600539" cy="2529704"/>
            <a:chOff x="6189292" y="3390160"/>
            <a:chExt cx="5600539" cy="2529704"/>
          </a:xfrm>
          <a:solidFill>
            <a:schemeClr val="accent2"/>
          </a:solidFill>
        </p:grpSpPr>
        <p:sp>
          <p:nvSpPr>
            <p:cNvPr id="14" name="Овал 13"/>
            <p:cNvSpPr/>
            <p:nvPr/>
          </p:nvSpPr>
          <p:spPr>
            <a:xfrm>
              <a:off x="6395103" y="3623417"/>
              <a:ext cx="239282" cy="239282"/>
            </a:xfrm>
            <a:prstGeom prst="ellipse">
              <a:avLst/>
            </a:prstGeom>
            <a:grp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Овал 14"/>
            <p:cNvSpPr/>
            <p:nvPr/>
          </p:nvSpPr>
          <p:spPr>
            <a:xfrm>
              <a:off x="6395103" y="4034850"/>
              <a:ext cx="239282" cy="239282"/>
            </a:xfrm>
            <a:prstGeom prst="ellipse">
              <a:avLst/>
            </a:prstGeom>
            <a:grp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Овал 15"/>
            <p:cNvSpPr/>
            <p:nvPr/>
          </p:nvSpPr>
          <p:spPr>
            <a:xfrm>
              <a:off x="6395103" y="4446283"/>
              <a:ext cx="239282" cy="239282"/>
            </a:xfrm>
            <a:prstGeom prst="ellipse">
              <a:avLst/>
            </a:prstGeom>
            <a:grp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Овал 16"/>
            <p:cNvSpPr/>
            <p:nvPr/>
          </p:nvSpPr>
          <p:spPr>
            <a:xfrm>
              <a:off x="6395103" y="4857716"/>
              <a:ext cx="239282" cy="239282"/>
            </a:xfrm>
            <a:prstGeom prst="ellipse">
              <a:avLst/>
            </a:prstGeom>
            <a:grp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Овал 17"/>
            <p:cNvSpPr/>
            <p:nvPr/>
          </p:nvSpPr>
          <p:spPr>
            <a:xfrm>
              <a:off x="6395103" y="5269149"/>
              <a:ext cx="239282" cy="239282"/>
            </a:xfrm>
            <a:prstGeom prst="ellipse">
              <a:avLst/>
            </a:prstGeom>
            <a:grp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Овал 18"/>
            <p:cNvSpPr/>
            <p:nvPr/>
          </p:nvSpPr>
          <p:spPr>
            <a:xfrm>
              <a:off x="6395103" y="5680582"/>
              <a:ext cx="239282" cy="239282"/>
            </a:xfrm>
            <a:prstGeom prst="ellipse">
              <a:avLst/>
            </a:prstGeom>
            <a:grp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3" name="Прямая соединительная линия 22"/>
            <p:cNvCxnSpPr/>
            <p:nvPr/>
          </p:nvCxnSpPr>
          <p:spPr>
            <a:xfrm>
              <a:off x="6514744" y="3390160"/>
              <a:ext cx="0" cy="2529704"/>
            </a:xfrm>
            <a:prstGeom prst="line">
              <a:avLst/>
            </a:prstGeom>
            <a:grpFill/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>
              <a:off x="6189292" y="3390160"/>
              <a:ext cx="5600539" cy="0"/>
            </a:xfrm>
            <a:prstGeom prst="line">
              <a:avLst/>
            </a:prstGeom>
            <a:grpFill/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1" name="Рисунок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601" y="2542677"/>
            <a:ext cx="1558993" cy="984971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887"/>
          <a:stretch/>
        </p:blipFill>
        <p:spPr>
          <a:xfrm>
            <a:off x="556415" y="5291106"/>
            <a:ext cx="1049256" cy="1090206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0898" y="5269149"/>
            <a:ext cx="1101460" cy="1101460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50" b="8996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377" y="2459502"/>
            <a:ext cx="1353789" cy="1104015"/>
          </a:xfrm>
          <a:prstGeom prst="rect">
            <a:avLst/>
          </a:prstGeom>
        </p:spPr>
      </p:pic>
      <p:sp>
        <p:nvSpPr>
          <p:cNvPr id="36" name="Овал 35"/>
          <p:cNvSpPr/>
          <p:nvPr/>
        </p:nvSpPr>
        <p:spPr>
          <a:xfrm>
            <a:off x="4216816" y="2179177"/>
            <a:ext cx="1478422" cy="1478422"/>
          </a:xfrm>
          <a:prstGeom prst="ellipse">
            <a:avLst/>
          </a:prstGeom>
          <a:noFill/>
          <a:ln w="38100">
            <a:solidFill>
              <a:srgbClr val="CC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341832" y="2179177"/>
            <a:ext cx="1478422" cy="1478422"/>
          </a:xfrm>
          <a:prstGeom prst="ellipse">
            <a:avLst/>
          </a:prstGeom>
          <a:noFill/>
          <a:ln w="38100">
            <a:solidFill>
              <a:srgbClr val="CC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341832" y="5096998"/>
            <a:ext cx="1478422" cy="1478422"/>
          </a:xfrm>
          <a:prstGeom prst="ellipse">
            <a:avLst/>
          </a:prstGeom>
          <a:noFill/>
          <a:ln w="38100">
            <a:solidFill>
              <a:srgbClr val="CC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4216816" y="5096998"/>
            <a:ext cx="1478422" cy="1478422"/>
          </a:xfrm>
          <a:prstGeom prst="ellipse">
            <a:avLst/>
          </a:prstGeom>
          <a:noFill/>
          <a:ln w="38100">
            <a:solidFill>
              <a:srgbClr val="CC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3455" y="3562876"/>
            <a:ext cx="1688795" cy="1688795"/>
          </a:xfrm>
          <a:prstGeom prst="rect">
            <a:avLst/>
          </a:prstGeom>
        </p:spPr>
      </p:pic>
      <p:grpSp>
        <p:nvGrpSpPr>
          <p:cNvPr id="62" name="Группа 61"/>
          <p:cNvGrpSpPr/>
          <p:nvPr/>
        </p:nvGrpSpPr>
        <p:grpSpPr>
          <a:xfrm>
            <a:off x="427290" y="695146"/>
            <a:ext cx="11265442" cy="1065288"/>
            <a:chOff x="427290" y="695146"/>
            <a:chExt cx="11265442" cy="1065288"/>
          </a:xfrm>
        </p:grpSpPr>
        <p:cxnSp>
          <p:nvCxnSpPr>
            <p:cNvPr id="5" name="Прямая соединительная линия 4"/>
            <p:cNvCxnSpPr/>
            <p:nvPr/>
          </p:nvCxnSpPr>
          <p:spPr>
            <a:xfrm flipV="1">
              <a:off x="5930780" y="728081"/>
              <a:ext cx="0" cy="1032353"/>
            </a:xfrm>
            <a:prstGeom prst="line">
              <a:avLst/>
            </a:prstGeom>
            <a:ln w="76200">
              <a:solidFill>
                <a:schemeClr val="accent2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 flipH="1" flipV="1">
              <a:off x="427290" y="1743343"/>
              <a:ext cx="5542639" cy="1"/>
            </a:xfrm>
            <a:prstGeom prst="line">
              <a:avLst/>
            </a:prstGeom>
            <a:ln w="76200">
              <a:solidFill>
                <a:schemeClr val="accent2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Прямая соединительная линия 57"/>
            <p:cNvCxnSpPr/>
            <p:nvPr/>
          </p:nvCxnSpPr>
          <p:spPr>
            <a:xfrm flipH="1">
              <a:off x="5894530" y="695146"/>
              <a:ext cx="5798202" cy="1"/>
            </a:xfrm>
            <a:prstGeom prst="line">
              <a:avLst/>
            </a:prstGeom>
            <a:ln w="76200">
              <a:solidFill>
                <a:schemeClr val="accent2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Прямая соединительная линия 60"/>
            <p:cNvCxnSpPr/>
            <p:nvPr/>
          </p:nvCxnSpPr>
          <p:spPr>
            <a:xfrm flipV="1">
              <a:off x="11654511" y="725700"/>
              <a:ext cx="0" cy="1032353"/>
            </a:xfrm>
            <a:prstGeom prst="line">
              <a:avLst/>
            </a:prstGeom>
            <a:ln w="76200">
              <a:solidFill>
                <a:schemeClr val="accent2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4" name="Группа 63"/>
          <p:cNvGrpSpPr/>
          <p:nvPr/>
        </p:nvGrpSpPr>
        <p:grpSpPr>
          <a:xfrm>
            <a:off x="70338" y="0"/>
            <a:ext cx="2289927" cy="6858000"/>
            <a:chOff x="70338" y="0"/>
            <a:chExt cx="2289927" cy="6858000"/>
          </a:xfrm>
        </p:grpSpPr>
        <p:cxnSp>
          <p:nvCxnSpPr>
            <p:cNvPr id="68" name="Прямая соединительная линия 67"/>
            <p:cNvCxnSpPr/>
            <p:nvPr/>
          </p:nvCxnSpPr>
          <p:spPr>
            <a:xfrm flipH="1">
              <a:off x="107805" y="1743343"/>
              <a:ext cx="2252460" cy="0"/>
            </a:xfrm>
            <a:prstGeom prst="line">
              <a:avLst/>
            </a:prstGeom>
            <a:ln w="76200">
              <a:solidFill>
                <a:schemeClr val="accent2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Прямая соединительная линия 65"/>
            <p:cNvCxnSpPr/>
            <p:nvPr/>
          </p:nvCxnSpPr>
          <p:spPr>
            <a:xfrm>
              <a:off x="70338" y="0"/>
              <a:ext cx="0" cy="6858000"/>
            </a:xfrm>
            <a:prstGeom prst="line">
              <a:avLst/>
            </a:prstGeom>
            <a:ln w="127000" cmpd="thickThin">
              <a:solidFill>
                <a:srgbClr val="ED7D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1" name="Рисунок 4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46" y="128250"/>
            <a:ext cx="619471" cy="478682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808103" y="130284"/>
            <a:ext cx="50543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Департамент здравоохранения</a:t>
            </a:r>
          </a:p>
          <a:p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Ханты-Мансийского автономного округа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Югры 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567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6048293" y="834723"/>
            <a:ext cx="546076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Можно существенно снизить риск СВСМ, следуя простым рекомендациям, разработанным педиатрическими сообществами мира. </a:t>
            </a:r>
            <a:endParaRPr lang="ru-RU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805" y="735664"/>
            <a:ext cx="57838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Как предотвратить синдром внезапной смерти младенца?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9127" y="4564750"/>
            <a:ext cx="596664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Соблюдение этих простых правил безопасного сна младенца позволить в значительной степени снизить не только риск СВСМ, но и смерть от внешних причин, таких как удушение, закупорка дыхательных путей, </a:t>
            </a:r>
            <a:r>
              <a:rPr lang="ru-RU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застревание</a:t>
            </a: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головы ребенка между разными </a:t>
            </a:r>
            <a:r>
              <a:rPr lang="ru-RU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предметами</a:t>
            </a:r>
            <a:endParaRPr lang="ru-RU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35" name="Группа 34"/>
          <p:cNvGrpSpPr/>
          <p:nvPr/>
        </p:nvGrpSpPr>
        <p:grpSpPr>
          <a:xfrm>
            <a:off x="5454454" y="2111417"/>
            <a:ext cx="6955261" cy="4170385"/>
            <a:chOff x="6323308" y="632022"/>
            <a:chExt cx="5236793" cy="3139989"/>
          </a:xfrm>
        </p:grpSpPr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23308" y="632022"/>
              <a:ext cx="5236793" cy="3139989"/>
            </a:xfrm>
            <a:prstGeom prst="rect">
              <a:avLst/>
            </a:prstGeom>
          </p:spPr>
        </p:pic>
        <p:sp>
          <p:nvSpPr>
            <p:cNvPr id="5" name="Прямоугольник 4"/>
            <p:cNvSpPr/>
            <p:nvPr/>
          </p:nvSpPr>
          <p:spPr>
            <a:xfrm>
              <a:off x="8729323" y="1209132"/>
              <a:ext cx="159332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ПЕДИАТРИЯ</a:t>
              </a:r>
              <a:endParaRPr lang="ru-R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6965733" y="1931995"/>
              <a:ext cx="155254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PEDIATRICS</a:t>
              </a:r>
              <a:endParaRPr lang="ru-R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8142457" y="2101897"/>
              <a:ext cx="108715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r-AE" dirty="0" smtClean="0">
                  <a:latin typeface="Arial" panose="020B0604020202020204" pitchFamily="34" charset="0"/>
                  <a:cs typeface="Arial" panose="020B0604020202020204" pitchFamily="34" charset="0"/>
                </a:rPr>
                <a:t>طب الأطفال</a:t>
              </a:r>
              <a:endParaRPr lang="ru-R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8088364" y="1438803"/>
              <a:ext cx="12573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dirty="0"/>
                <a:t/>
              </a:r>
              <a:br>
                <a:rPr lang="ko-KR" altLang="en-US" dirty="0"/>
              </a:br>
              <a:r>
                <a:rPr lang="ko-KR" altLang="en-US" dirty="0">
                  <a:solidFill>
                    <a:srgbClr val="222222"/>
                  </a:solidFill>
                  <a:latin typeface="arial" panose="020B0604020202020204" pitchFamily="34" charset="0"/>
                </a:rPr>
                <a:t>소아과</a:t>
              </a:r>
              <a:endParaRPr lang="ru-RU" dirty="0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8983675" y="1872781"/>
              <a:ext cx="9906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ja-JP" alt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ja-JP" alt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ja-JP" altLang="en-US" dirty="0" smtClean="0">
                  <a:solidFill>
                    <a:srgbClr val="22222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小児科</a:t>
              </a:r>
              <a:endParaRPr lang="ru-R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8646043" y="1772950"/>
              <a:ext cx="123194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PEDIATRI</a:t>
              </a:r>
              <a:endParaRPr lang="ru-R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6768011" y="1258202"/>
              <a:ext cx="228351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LASTENTAUTIOPPI</a:t>
              </a:r>
              <a:endParaRPr lang="ru-R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9605373" y="1920573"/>
              <a:ext cx="138582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PÉDIATRIE</a:t>
              </a:r>
              <a:endParaRPr lang="ru-R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8248791" y="1075100"/>
              <a:ext cx="138582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PÄDIATRIE</a:t>
              </a:r>
              <a:endParaRPr lang="ru-R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7665910" y="1487433"/>
              <a:ext cx="282641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KINDERGENEESKUNDE</a:t>
              </a:r>
              <a:endParaRPr lang="ru-R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8981384" y="1397071"/>
              <a:ext cx="169790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ПЕДЫЯТРЫЯ</a:t>
              </a:r>
              <a:endParaRPr lang="ru-R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7265555" y="1724341"/>
              <a:ext cx="138813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ПЕДІАТРІЯ</a:t>
              </a:r>
              <a:endParaRPr lang="ru-R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9555937" y="1669371"/>
              <a:ext cx="148470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hi-IN" dirty="0" smtClean="0">
                  <a:latin typeface="Arial" panose="020B0604020202020204" pitchFamily="34" charset="0"/>
                </a:rPr>
                <a:t>बाल चिकित्सा</a:t>
              </a:r>
              <a:endParaRPr lang="hi-IN" dirty="0">
                <a:latin typeface="Arial" panose="020B0604020202020204" pitchFamily="34" charset="0"/>
              </a:endParaRPr>
            </a:p>
          </p:txBody>
        </p:sp>
      </p:grpSp>
      <p:pic>
        <p:nvPicPr>
          <p:cNvPr id="36" name="Рисунок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984" y="2004703"/>
            <a:ext cx="2249942" cy="2245632"/>
          </a:xfrm>
          <a:prstGeom prst="rect">
            <a:avLst/>
          </a:prstGeom>
        </p:spPr>
      </p:pic>
      <p:grpSp>
        <p:nvGrpSpPr>
          <p:cNvPr id="37" name="Группа 36"/>
          <p:cNvGrpSpPr/>
          <p:nvPr/>
        </p:nvGrpSpPr>
        <p:grpSpPr>
          <a:xfrm>
            <a:off x="427290" y="695146"/>
            <a:ext cx="11265442" cy="1065288"/>
            <a:chOff x="427290" y="695146"/>
            <a:chExt cx="11265442" cy="1065288"/>
          </a:xfrm>
        </p:grpSpPr>
        <p:cxnSp>
          <p:nvCxnSpPr>
            <p:cNvPr id="38" name="Прямая соединительная линия 37"/>
            <p:cNvCxnSpPr/>
            <p:nvPr/>
          </p:nvCxnSpPr>
          <p:spPr>
            <a:xfrm flipV="1">
              <a:off x="5930780" y="728081"/>
              <a:ext cx="0" cy="1032353"/>
            </a:xfrm>
            <a:prstGeom prst="line">
              <a:avLst/>
            </a:prstGeom>
            <a:ln w="76200">
              <a:solidFill>
                <a:schemeClr val="accent2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Прямая соединительная линия 38"/>
            <p:cNvCxnSpPr/>
            <p:nvPr/>
          </p:nvCxnSpPr>
          <p:spPr>
            <a:xfrm flipH="1" flipV="1">
              <a:off x="427290" y="1743343"/>
              <a:ext cx="5542639" cy="1"/>
            </a:xfrm>
            <a:prstGeom prst="line">
              <a:avLst/>
            </a:prstGeom>
            <a:ln w="76200">
              <a:solidFill>
                <a:schemeClr val="accent2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Прямая соединительная линия 39"/>
            <p:cNvCxnSpPr/>
            <p:nvPr/>
          </p:nvCxnSpPr>
          <p:spPr>
            <a:xfrm flipH="1">
              <a:off x="5894530" y="695146"/>
              <a:ext cx="5798202" cy="1"/>
            </a:xfrm>
            <a:prstGeom prst="line">
              <a:avLst/>
            </a:prstGeom>
            <a:ln w="76200">
              <a:solidFill>
                <a:schemeClr val="accent2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Прямая соединительная линия 40"/>
            <p:cNvCxnSpPr/>
            <p:nvPr/>
          </p:nvCxnSpPr>
          <p:spPr>
            <a:xfrm flipV="1">
              <a:off x="11654511" y="725700"/>
              <a:ext cx="0" cy="1032353"/>
            </a:xfrm>
            <a:prstGeom prst="line">
              <a:avLst/>
            </a:prstGeom>
            <a:ln w="76200">
              <a:solidFill>
                <a:schemeClr val="accent2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3" name="Группа 42"/>
          <p:cNvGrpSpPr/>
          <p:nvPr/>
        </p:nvGrpSpPr>
        <p:grpSpPr>
          <a:xfrm>
            <a:off x="70338" y="0"/>
            <a:ext cx="2289927" cy="6858000"/>
            <a:chOff x="70338" y="0"/>
            <a:chExt cx="2289927" cy="6858000"/>
          </a:xfrm>
        </p:grpSpPr>
        <p:cxnSp>
          <p:nvCxnSpPr>
            <p:cNvPr id="47" name="Прямая соединительная линия 46"/>
            <p:cNvCxnSpPr/>
            <p:nvPr/>
          </p:nvCxnSpPr>
          <p:spPr>
            <a:xfrm flipH="1">
              <a:off x="107805" y="1743343"/>
              <a:ext cx="2252460" cy="0"/>
            </a:xfrm>
            <a:prstGeom prst="line">
              <a:avLst/>
            </a:prstGeom>
            <a:ln w="76200">
              <a:solidFill>
                <a:schemeClr val="accent2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Прямая соединительная линия 44"/>
            <p:cNvCxnSpPr/>
            <p:nvPr/>
          </p:nvCxnSpPr>
          <p:spPr>
            <a:xfrm>
              <a:off x="70338" y="0"/>
              <a:ext cx="0" cy="6858000"/>
            </a:xfrm>
            <a:prstGeom prst="line">
              <a:avLst/>
            </a:prstGeom>
            <a:ln w="127000" cmpd="thickThin">
              <a:solidFill>
                <a:srgbClr val="ED7D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Прямоугольник 29"/>
          <p:cNvSpPr/>
          <p:nvPr/>
        </p:nvSpPr>
        <p:spPr>
          <a:xfrm>
            <a:off x="5968246" y="695146"/>
            <a:ext cx="5647116" cy="1062907"/>
          </a:xfrm>
          <a:prstGeom prst="rect">
            <a:avLst/>
          </a:prstGeom>
          <a:solidFill>
            <a:schemeClr val="accent2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46" y="128250"/>
            <a:ext cx="619471" cy="47868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08103" y="130284"/>
            <a:ext cx="50543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Департамент здравоохранения</a:t>
            </a:r>
          </a:p>
          <a:p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Ханты-Мансийского автономного округа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Югры 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61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Группа 19"/>
          <p:cNvGrpSpPr/>
          <p:nvPr/>
        </p:nvGrpSpPr>
        <p:grpSpPr>
          <a:xfrm>
            <a:off x="6284686" y="0"/>
            <a:ext cx="5907314" cy="6858000"/>
            <a:chOff x="6284686" y="0"/>
            <a:chExt cx="5907314" cy="6858000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6284686" y="0"/>
              <a:ext cx="5907314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6603067" y="314011"/>
              <a:ext cx="5270549" cy="6229977"/>
            </a:xfrm>
            <a:prstGeom prst="rect">
              <a:avLst/>
            </a:prstGeom>
            <a:noFill/>
            <a:ln w="53975" cmpd="thickThin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427291" y="3428999"/>
            <a:ext cx="550905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1400" b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Если 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ваш ребенок уже достаточно окреп, чтобы самостоятельно поворачиваться на живот, не беспокойтесь об этом во время его сна. Достаточно убедиться, что в колыбели или кроватке, где спит ребёнок, нет никаких мягких предметов, в которые ребенок может уткнуться лицом - это повышает риск СВСМ или удушения. </a:t>
            </a:r>
            <a:endParaRPr lang="en-US" sz="140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en-US" sz="14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Внимание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! Не используйте полотенца и различные подкладки, пытаясь уложить ребенка на спину, они могут стать причиной удушения ребенка.</a:t>
            </a:r>
          </a:p>
          <a:p>
            <a:pPr algn="just"/>
            <a:endParaRPr lang="ru-RU" sz="14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22161" y="781897"/>
            <a:ext cx="12192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000" b="1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endParaRPr lang="ru-RU" sz="7000" dirty="0">
              <a:ln w="22225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6" b="2669"/>
          <a:stretch/>
        </p:blipFill>
        <p:spPr>
          <a:xfrm>
            <a:off x="6906076" y="592853"/>
            <a:ext cx="4664529" cy="5657222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427291" y="2133237"/>
            <a:ext cx="55090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Кладите ребенка спать на спину! </a:t>
            </a:r>
            <a:endParaRPr lang="en-US" sz="4000" b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07805" y="1089674"/>
            <a:ext cx="217625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 smtClean="0">
                <a:ln w="0"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Правило</a:t>
            </a:r>
            <a:endParaRPr lang="ru-RU" sz="3000" b="1" dirty="0">
              <a:ln w="0"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24" name="Группа 23"/>
          <p:cNvGrpSpPr/>
          <p:nvPr/>
        </p:nvGrpSpPr>
        <p:grpSpPr>
          <a:xfrm>
            <a:off x="70338" y="0"/>
            <a:ext cx="3471023" cy="6858000"/>
            <a:chOff x="70338" y="0"/>
            <a:chExt cx="3471023" cy="6858000"/>
          </a:xfrm>
        </p:grpSpPr>
        <p:grpSp>
          <p:nvGrpSpPr>
            <p:cNvPr id="25" name="Группа 24"/>
            <p:cNvGrpSpPr/>
            <p:nvPr/>
          </p:nvGrpSpPr>
          <p:grpSpPr>
            <a:xfrm>
              <a:off x="107805" y="728081"/>
              <a:ext cx="3433556" cy="1032353"/>
              <a:chOff x="107805" y="728081"/>
              <a:chExt cx="3433556" cy="1032353"/>
            </a:xfrm>
          </p:grpSpPr>
          <p:cxnSp>
            <p:nvCxnSpPr>
              <p:cNvPr id="27" name="Прямая соединительная линия 26"/>
              <p:cNvCxnSpPr/>
              <p:nvPr/>
            </p:nvCxnSpPr>
            <p:spPr>
              <a:xfrm flipV="1">
                <a:off x="2322161" y="728081"/>
                <a:ext cx="0" cy="1032353"/>
              </a:xfrm>
              <a:prstGeom prst="line">
                <a:avLst/>
              </a:prstGeom>
              <a:ln w="76200">
                <a:solidFill>
                  <a:schemeClr val="accent2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Прямая соединительная линия 27"/>
              <p:cNvCxnSpPr/>
              <p:nvPr/>
            </p:nvCxnSpPr>
            <p:spPr>
              <a:xfrm flipH="1">
                <a:off x="107805" y="1743343"/>
                <a:ext cx="2252460" cy="0"/>
              </a:xfrm>
              <a:prstGeom prst="line">
                <a:avLst/>
              </a:prstGeom>
              <a:ln w="76200">
                <a:solidFill>
                  <a:schemeClr val="accent2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Прямая соединительная линия 28"/>
              <p:cNvCxnSpPr/>
              <p:nvPr/>
            </p:nvCxnSpPr>
            <p:spPr>
              <a:xfrm flipH="1">
                <a:off x="2284407" y="767428"/>
                <a:ext cx="1219488" cy="0"/>
              </a:xfrm>
              <a:prstGeom prst="line">
                <a:avLst/>
              </a:prstGeom>
              <a:ln w="76200">
                <a:solidFill>
                  <a:schemeClr val="accent2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" name="Прямая соединительная линия 29"/>
              <p:cNvCxnSpPr/>
              <p:nvPr/>
            </p:nvCxnSpPr>
            <p:spPr>
              <a:xfrm flipV="1">
                <a:off x="3541361" y="728081"/>
                <a:ext cx="0" cy="1032353"/>
              </a:xfrm>
              <a:prstGeom prst="line">
                <a:avLst/>
              </a:prstGeom>
              <a:ln w="76200">
                <a:solidFill>
                  <a:schemeClr val="accent2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26" name="Прямая соединительная линия 25"/>
            <p:cNvCxnSpPr/>
            <p:nvPr/>
          </p:nvCxnSpPr>
          <p:spPr>
            <a:xfrm>
              <a:off x="70338" y="0"/>
              <a:ext cx="0" cy="6858000"/>
            </a:xfrm>
            <a:prstGeom prst="line">
              <a:avLst/>
            </a:prstGeom>
            <a:ln w="127000" cmpd="thickThin">
              <a:solidFill>
                <a:srgbClr val="ED7D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46" y="128250"/>
            <a:ext cx="619471" cy="478682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808103" y="130284"/>
            <a:ext cx="50543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Департамент здравоохранения</a:t>
            </a:r>
          </a:p>
          <a:p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Ханты-Мансийского автономного округа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Югры 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660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22161" y="781897"/>
            <a:ext cx="12192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000" b="1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endParaRPr lang="ru-RU" sz="7000" dirty="0">
              <a:ln w="22225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27291" y="4605664"/>
            <a:ext cx="550905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1400" b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Заранее 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приготовьте для ребенка кроватку для сна. </a:t>
            </a:r>
            <a:endParaRPr lang="ru-RU" sz="140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ru-RU" sz="14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Матрас 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должен быть жестким. </a:t>
            </a:r>
            <a:endParaRPr lang="ru-RU" sz="140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ru-RU" sz="14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кроватке не должно быть никаких игрушек, подушек, одеял, платков и других предметов, способных перекрыть дыхательные пути ребенка.</a:t>
            </a:r>
          </a:p>
        </p:txBody>
      </p:sp>
      <p:grpSp>
        <p:nvGrpSpPr>
          <p:cNvPr id="13" name="Группа 12"/>
          <p:cNvGrpSpPr/>
          <p:nvPr/>
        </p:nvGrpSpPr>
        <p:grpSpPr>
          <a:xfrm>
            <a:off x="6284686" y="0"/>
            <a:ext cx="5907314" cy="6858000"/>
            <a:chOff x="6284686" y="0"/>
            <a:chExt cx="5907314" cy="6858000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6284686" y="0"/>
              <a:ext cx="5907314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6603067" y="314011"/>
              <a:ext cx="5270549" cy="6229977"/>
            </a:xfrm>
            <a:prstGeom prst="rect">
              <a:avLst/>
            </a:prstGeom>
            <a:noFill/>
            <a:ln w="53975" cmpd="thickThin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1" r="38563"/>
          <a:stretch/>
        </p:blipFill>
        <p:spPr>
          <a:xfrm>
            <a:off x="6904528" y="599399"/>
            <a:ext cx="4667625" cy="5659200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427290" y="2051119"/>
            <a:ext cx="550905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Внимательно отнеситесь к выбору места для сна ребенка! </a:t>
            </a:r>
            <a:endParaRPr lang="en-US" sz="4000" b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07805" y="1089674"/>
            <a:ext cx="217625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 smtClean="0">
                <a:ln w="0"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Правило</a:t>
            </a:r>
            <a:endParaRPr lang="ru-RU" sz="3000" b="1" dirty="0">
              <a:ln w="0"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70338" y="0"/>
            <a:ext cx="3471023" cy="6858000"/>
            <a:chOff x="70338" y="0"/>
            <a:chExt cx="3471023" cy="6858000"/>
          </a:xfrm>
        </p:grpSpPr>
        <p:grpSp>
          <p:nvGrpSpPr>
            <p:cNvPr id="20" name="Группа 19"/>
            <p:cNvGrpSpPr/>
            <p:nvPr/>
          </p:nvGrpSpPr>
          <p:grpSpPr>
            <a:xfrm>
              <a:off x="107805" y="728081"/>
              <a:ext cx="3433556" cy="1032353"/>
              <a:chOff x="107805" y="728081"/>
              <a:chExt cx="3433556" cy="1032353"/>
            </a:xfrm>
          </p:grpSpPr>
          <p:cxnSp>
            <p:nvCxnSpPr>
              <p:cNvPr id="22" name="Прямая соединительная линия 21"/>
              <p:cNvCxnSpPr/>
              <p:nvPr/>
            </p:nvCxnSpPr>
            <p:spPr>
              <a:xfrm flipV="1">
                <a:off x="2322161" y="728081"/>
                <a:ext cx="0" cy="1032353"/>
              </a:xfrm>
              <a:prstGeom prst="line">
                <a:avLst/>
              </a:prstGeom>
              <a:ln w="76200">
                <a:solidFill>
                  <a:schemeClr val="accent2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Прямая соединительная линия 22"/>
              <p:cNvCxnSpPr/>
              <p:nvPr/>
            </p:nvCxnSpPr>
            <p:spPr>
              <a:xfrm flipH="1">
                <a:off x="107805" y="1743343"/>
                <a:ext cx="2252460" cy="0"/>
              </a:xfrm>
              <a:prstGeom prst="line">
                <a:avLst/>
              </a:prstGeom>
              <a:ln w="76200">
                <a:solidFill>
                  <a:schemeClr val="accent2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Прямая соединительная линия 23"/>
              <p:cNvCxnSpPr/>
              <p:nvPr/>
            </p:nvCxnSpPr>
            <p:spPr>
              <a:xfrm flipH="1">
                <a:off x="2284407" y="767428"/>
                <a:ext cx="1219488" cy="0"/>
              </a:xfrm>
              <a:prstGeom prst="line">
                <a:avLst/>
              </a:prstGeom>
              <a:ln w="76200">
                <a:solidFill>
                  <a:schemeClr val="accent2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Прямая соединительная линия 24"/>
              <p:cNvCxnSpPr/>
              <p:nvPr/>
            </p:nvCxnSpPr>
            <p:spPr>
              <a:xfrm flipV="1">
                <a:off x="3541361" y="728081"/>
                <a:ext cx="0" cy="1032353"/>
              </a:xfrm>
              <a:prstGeom prst="line">
                <a:avLst/>
              </a:prstGeom>
              <a:ln w="76200">
                <a:solidFill>
                  <a:schemeClr val="accent2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21" name="Прямая соединительная линия 20"/>
            <p:cNvCxnSpPr/>
            <p:nvPr/>
          </p:nvCxnSpPr>
          <p:spPr>
            <a:xfrm>
              <a:off x="70338" y="0"/>
              <a:ext cx="0" cy="6858000"/>
            </a:xfrm>
            <a:prstGeom prst="line">
              <a:avLst/>
            </a:prstGeom>
            <a:ln w="127000" cmpd="thickThin">
              <a:solidFill>
                <a:srgbClr val="ED7D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6" name="Рисунок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46" y="128250"/>
            <a:ext cx="619471" cy="478682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808103" y="130284"/>
            <a:ext cx="50543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Департамент здравоохранения</a:t>
            </a:r>
          </a:p>
          <a:p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Ханты-Мансийского автономного округа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Югры 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7753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22161" y="781897"/>
            <a:ext cx="12192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000" b="1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endParaRPr lang="ru-RU" sz="7000" dirty="0">
              <a:ln w="22225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75241" y="2164707"/>
            <a:ext cx="5361102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Совместный сон с ребенком на диване, в кресле несет в себе чрезвычайно высокий риск СВСМ или удушения ребенка!</a:t>
            </a:r>
          </a:p>
        </p:txBody>
      </p:sp>
      <p:grpSp>
        <p:nvGrpSpPr>
          <p:cNvPr id="13" name="Группа 12"/>
          <p:cNvGrpSpPr/>
          <p:nvPr/>
        </p:nvGrpSpPr>
        <p:grpSpPr>
          <a:xfrm>
            <a:off x="6284686" y="0"/>
            <a:ext cx="5907314" cy="6858000"/>
            <a:chOff x="6284686" y="0"/>
            <a:chExt cx="5907314" cy="6858000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6284686" y="0"/>
              <a:ext cx="5907314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6603067" y="314011"/>
              <a:ext cx="5270549" cy="6229977"/>
            </a:xfrm>
            <a:prstGeom prst="rect">
              <a:avLst/>
            </a:prstGeom>
            <a:noFill/>
            <a:ln w="53975" cmpd="thickThin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7" name="Прямоугольник 16"/>
          <p:cNvSpPr/>
          <p:nvPr/>
        </p:nvSpPr>
        <p:spPr>
          <a:xfrm>
            <a:off x="107805" y="1089674"/>
            <a:ext cx="217625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 smtClean="0">
                <a:ln w="0"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Правило</a:t>
            </a:r>
            <a:endParaRPr lang="ru-RU" sz="3000" b="1" dirty="0">
              <a:ln w="0"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70338" y="0"/>
            <a:ext cx="3471023" cy="6858000"/>
            <a:chOff x="70338" y="0"/>
            <a:chExt cx="3471023" cy="6858000"/>
          </a:xfrm>
        </p:grpSpPr>
        <p:grpSp>
          <p:nvGrpSpPr>
            <p:cNvPr id="19" name="Группа 18"/>
            <p:cNvGrpSpPr/>
            <p:nvPr/>
          </p:nvGrpSpPr>
          <p:grpSpPr>
            <a:xfrm>
              <a:off x="107805" y="728081"/>
              <a:ext cx="3433556" cy="1032353"/>
              <a:chOff x="107805" y="728081"/>
              <a:chExt cx="3433556" cy="1032353"/>
            </a:xfrm>
          </p:grpSpPr>
          <p:cxnSp>
            <p:nvCxnSpPr>
              <p:cNvPr id="21" name="Прямая соединительная линия 20"/>
              <p:cNvCxnSpPr/>
              <p:nvPr/>
            </p:nvCxnSpPr>
            <p:spPr>
              <a:xfrm flipV="1">
                <a:off x="2322161" y="728081"/>
                <a:ext cx="0" cy="1032353"/>
              </a:xfrm>
              <a:prstGeom prst="line">
                <a:avLst/>
              </a:prstGeom>
              <a:ln w="76200">
                <a:solidFill>
                  <a:schemeClr val="accent2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Прямая соединительная линия 21"/>
              <p:cNvCxnSpPr/>
              <p:nvPr/>
            </p:nvCxnSpPr>
            <p:spPr>
              <a:xfrm flipH="1">
                <a:off x="107805" y="1743343"/>
                <a:ext cx="2252460" cy="0"/>
              </a:xfrm>
              <a:prstGeom prst="line">
                <a:avLst/>
              </a:prstGeom>
              <a:ln w="76200">
                <a:solidFill>
                  <a:schemeClr val="accent2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Прямая соединительная линия 22"/>
              <p:cNvCxnSpPr/>
              <p:nvPr/>
            </p:nvCxnSpPr>
            <p:spPr>
              <a:xfrm flipH="1">
                <a:off x="2284407" y="767428"/>
                <a:ext cx="1219488" cy="0"/>
              </a:xfrm>
              <a:prstGeom prst="line">
                <a:avLst/>
              </a:prstGeom>
              <a:ln w="76200">
                <a:solidFill>
                  <a:schemeClr val="accent2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Прямая соединительная линия 23"/>
              <p:cNvCxnSpPr/>
              <p:nvPr/>
            </p:nvCxnSpPr>
            <p:spPr>
              <a:xfrm flipV="1">
                <a:off x="3541361" y="728081"/>
                <a:ext cx="0" cy="1032353"/>
              </a:xfrm>
              <a:prstGeom prst="line">
                <a:avLst/>
              </a:prstGeom>
              <a:ln w="76200">
                <a:solidFill>
                  <a:schemeClr val="accent2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20" name="Прямая соединительная линия 19"/>
            <p:cNvCxnSpPr/>
            <p:nvPr/>
          </p:nvCxnSpPr>
          <p:spPr>
            <a:xfrm>
              <a:off x="70338" y="0"/>
              <a:ext cx="0" cy="6858000"/>
            </a:xfrm>
            <a:prstGeom prst="line">
              <a:avLst/>
            </a:prstGeom>
            <a:ln w="127000" cmpd="thickThin">
              <a:solidFill>
                <a:srgbClr val="ED7D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56" t="-216" r="18575" b="216"/>
          <a:stretch/>
        </p:blipFill>
        <p:spPr>
          <a:xfrm rot="16200000">
            <a:off x="6404704" y="1106999"/>
            <a:ext cx="5667275" cy="464400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46" y="128250"/>
            <a:ext cx="619471" cy="478682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808103" y="130284"/>
            <a:ext cx="50543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Департамент здравоохранения</a:t>
            </a:r>
          </a:p>
          <a:p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Ханты-Мансийского автономного округа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Югры 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080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22161" y="781897"/>
            <a:ext cx="12192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000" b="1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</a:t>
            </a:r>
            <a:endParaRPr lang="ru-RU" sz="7000" dirty="0">
              <a:ln w="22225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27291" y="2176931"/>
            <a:ext cx="550905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 используйте устройства, которые по заявлениям производителей, направлены на предотвращения риска СВСМ, их эффективность и безопасность не доказана!</a:t>
            </a:r>
          </a:p>
        </p:txBody>
      </p:sp>
      <p:grpSp>
        <p:nvGrpSpPr>
          <p:cNvPr id="13" name="Группа 12"/>
          <p:cNvGrpSpPr/>
          <p:nvPr/>
        </p:nvGrpSpPr>
        <p:grpSpPr>
          <a:xfrm>
            <a:off x="6284686" y="0"/>
            <a:ext cx="5907314" cy="6858000"/>
            <a:chOff x="6284686" y="0"/>
            <a:chExt cx="5907314" cy="6858000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6284686" y="0"/>
              <a:ext cx="5907314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6603067" y="314011"/>
              <a:ext cx="5270549" cy="6229977"/>
            </a:xfrm>
            <a:prstGeom prst="rect">
              <a:avLst/>
            </a:prstGeom>
            <a:noFill/>
            <a:ln w="53975" cmpd="thickThin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7" name="Прямоугольник 16"/>
          <p:cNvSpPr/>
          <p:nvPr/>
        </p:nvSpPr>
        <p:spPr>
          <a:xfrm>
            <a:off x="107805" y="1089674"/>
            <a:ext cx="217625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 smtClean="0">
                <a:ln w="0"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Правило</a:t>
            </a:r>
            <a:endParaRPr lang="ru-RU" sz="3000" b="1" dirty="0">
              <a:ln w="0"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70338" y="0"/>
            <a:ext cx="3471023" cy="6858000"/>
            <a:chOff x="70338" y="0"/>
            <a:chExt cx="3471023" cy="6858000"/>
          </a:xfrm>
        </p:grpSpPr>
        <p:grpSp>
          <p:nvGrpSpPr>
            <p:cNvPr id="19" name="Группа 18"/>
            <p:cNvGrpSpPr/>
            <p:nvPr/>
          </p:nvGrpSpPr>
          <p:grpSpPr>
            <a:xfrm>
              <a:off x="107805" y="728081"/>
              <a:ext cx="3433556" cy="1032353"/>
              <a:chOff x="107805" y="728081"/>
              <a:chExt cx="3433556" cy="1032353"/>
            </a:xfrm>
          </p:grpSpPr>
          <p:cxnSp>
            <p:nvCxnSpPr>
              <p:cNvPr id="21" name="Прямая соединительная линия 20"/>
              <p:cNvCxnSpPr/>
              <p:nvPr/>
            </p:nvCxnSpPr>
            <p:spPr>
              <a:xfrm flipV="1">
                <a:off x="2322161" y="728081"/>
                <a:ext cx="0" cy="1032353"/>
              </a:xfrm>
              <a:prstGeom prst="line">
                <a:avLst/>
              </a:prstGeom>
              <a:ln w="76200">
                <a:solidFill>
                  <a:schemeClr val="accent2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Прямая соединительная линия 21"/>
              <p:cNvCxnSpPr/>
              <p:nvPr/>
            </p:nvCxnSpPr>
            <p:spPr>
              <a:xfrm flipH="1">
                <a:off x="107805" y="1743343"/>
                <a:ext cx="2252460" cy="0"/>
              </a:xfrm>
              <a:prstGeom prst="line">
                <a:avLst/>
              </a:prstGeom>
              <a:ln w="76200">
                <a:solidFill>
                  <a:schemeClr val="accent2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Прямая соединительная линия 22"/>
              <p:cNvCxnSpPr/>
              <p:nvPr/>
            </p:nvCxnSpPr>
            <p:spPr>
              <a:xfrm flipH="1">
                <a:off x="2284407" y="767428"/>
                <a:ext cx="1219488" cy="0"/>
              </a:xfrm>
              <a:prstGeom prst="line">
                <a:avLst/>
              </a:prstGeom>
              <a:ln w="76200">
                <a:solidFill>
                  <a:schemeClr val="accent2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Прямая соединительная линия 23"/>
              <p:cNvCxnSpPr/>
              <p:nvPr/>
            </p:nvCxnSpPr>
            <p:spPr>
              <a:xfrm flipV="1">
                <a:off x="3541361" y="728081"/>
                <a:ext cx="0" cy="1032353"/>
              </a:xfrm>
              <a:prstGeom prst="line">
                <a:avLst/>
              </a:prstGeom>
              <a:ln w="76200">
                <a:solidFill>
                  <a:schemeClr val="accent2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20" name="Прямая соединительная линия 19"/>
            <p:cNvCxnSpPr/>
            <p:nvPr/>
          </p:nvCxnSpPr>
          <p:spPr>
            <a:xfrm>
              <a:off x="70338" y="0"/>
              <a:ext cx="0" cy="6858000"/>
            </a:xfrm>
            <a:prstGeom prst="line">
              <a:avLst/>
            </a:prstGeom>
            <a:ln w="127000" cmpd="thickThin">
              <a:solidFill>
                <a:srgbClr val="ED7D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6341" y="659835"/>
            <a:ext cx="4644000" cy="258322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065" y="3549082"/>
            <a:ext cx="4644000" cy="2610834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46" y="128250"/>
            <a:ext cx="619471" cy="478682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808103" y="130284"/>
            <a:ext cx="50543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Департамент здравоохранения</a:t>
            </a:r>
          </a:p>
          <a:p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Ханты-Мансийского автономного округа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Югры 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032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22161" y="781897"/>
            <a:ext cx="12192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000" b="1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</a:t>
            </a:r>
            <a:endParaRPr lang="ru-RU" sz="7000" dirty="0">
              <a:ln w="22225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27291" y="5153917"/>
            <a:ext cx="55090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14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Если 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ребенок уснул в одном из этих мест, необходимо как можно скорее перенести его в колыбель или кроватку. Если ваш ребенок в </a:t>
            </a:r>
            <a:r>
              <a:rPr lang="ru-RU" sz="1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слингах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или специальной переноске, убедитесь, что его нос и рот свободны и не прижаты к вашему телу или одежде.</a:t>
            </a:r>
          </a:p>
        </p:txBody>
      </p:sp>
      <p:grpSp>
        <p:nvGrpSpPr>
          <p:cNvPr id="13" name="Группа 12"/>
          <p:cNvGrpSpPr/>
          <p:nvPr/>
        </p:nvGrpSpPr>
        <p:grpSpPr>
          <a:xfrm>
            <a:off x="6284686" y="0"/>
            <a:ext cx="5907314" cy="6858000"/>
            <a:chOff x="6284686" y="0"/>
            <a:chExt cx="5907314" cy="6858000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6284686" y="0"/>
              <a:ext cx="5907314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6603067" y="314011"/>
              <a:ext cx="5270549" cy="6229977"/>
            </a:xfrm>
            <a:prstGeom prst="rect">
              <a:avLst/>
            </a:prstGeom>
            <a:noFill/>
            <a:ln w="53975" cmpd="thickThin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18" b="-1"/>
          <a:stretch/>
        </p:blipFill>
        <p:spPr>
          <a:xfrm>
            <a:off x="6903741" y="603621"/>
            <a:ext cx="4669200" cy="5650755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427290" y="2051119"/>
            <a:ext cx="5509053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 оставляйте ребенка надолго спящим на машинном сидении, в коляске, детских качелях, надувных сиденьях, переносках для младенцев, </a:t>
            </a:r>
            <a:r>
              <a:rPr lang="ru-RU" sz="30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слингах</a:t>
            </a:r>
            <a:endParaRPr lang="en-US" sz="3000" b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07805" y="1089674"/>
            <a:ext cx="217625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 smtClean="0">
                <a:ln w="0"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Правило</a:t>
            </a:r>
            <a:endParaRPr lang="ru-RU" sz="3000" b="1" dirty="0">
              <a:ln w="0"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70338" y="0"/>
            <a:ext cx="3471023" cy="6858000"/>
            <a:chOff x="70338" y="0"/>
            <a:chExt cx="3471023" cy="6858000"/>
          </a:xfrm>
        </p:grpSpPr>
        <p:grpSp>
          <p:nvGrpSpPr>
            <p:cNvPr id="21" name="Группа 20"/>
            <p:cNvGrpSpPr/>
            <p:nvPr/>
          </p:nvGrpSpPr>
          <p:grpSpPr>
            <a:xfrm>
              <a:off x="107805" y="728081"/>
              <a:ext cx="3433556" cy="1032353"/>
              <a:chOff x="107805" y="728081"/>
              <a:chExt cx="3433556" cy="1032353"/>
            </a:xfrm>
          </p:grpSpPr>
          <p:cxnSp>
            <p:nvCxnSpPr>
              <p:cNvPr id="23" name="Прямая соединительная линия 22"/>
              <p:cNvCxnSpPr/>
              <p:nvPr/>
            </p:nvCxnSpPr>
            <p:spPr>
              <a:xfrm flipV="1">
                <a:off x="2322161" y="728081"/>
                <a:ext cx="0" cy="1032353"/>
              </a:xfrm>
              <a:prstGeom prst="line">
                <a:avLst/>
              </a:prstGeom>
              <a:ln w="76200">
                <a:solidFill>
                  <a:schemeClr val="accent2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Прямая соединительная линия 23"/>
              <p:cNvCxnSpPr/>
              <p:nvPr/>
            </p:nvCxnSpPr>
            <p:spPr>
              <a:xfrm flipH="1">
                <a:off x="107805" y="1743343"/>
                <a:ext cx="2252460" cy="0"/>
              </a:xfrm>
              <a:prstGeom prst="line">
                <a:avLst/>
              </a:prstGeom>
              <a:ln w="76200">
                <a:solidFill>
                  <a:schemeClr val="accent2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Прямая соединительная линия 24"/>
              <p:cNvCxnSpPr/>
              <p:nvPr/>
            </p:nvCxnSpPr>
            <p:spPr>
              <a:xfrm flipH="1">
                <a:off x="2284407" y="767428"/>
                <a:ext cx="1219488" cy="0"/>
              </a:xfrm>
              <a:prstGeom prst="line">
                <a:avLst/>
              </a:prstGeom>
              <a:ln w="76200">
                <a:solidFill>
                  <a:schemeClr val="accent2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Прямая соединительная линия 25"/>
              <p:cNvCxnSpPr/>
              <p:nvPr/>
            </p:nvCxnSpPr>
            <p:spPr>
              <a:xfrm flipV="1">
                <a:off x="3541361" y="728081"/>
                <a:ext cx="0" cy="1032353"/>
              </a:xfrm>
              <a:prstGeom prst="line">
                <a:avLst/>
              </a:prstGeom>
              <a:ln w="76200">
                <a:solidFill>
                  <a:schemeClr val="accent2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22" name="Прямая соединительная линия 21"/>
            <p:cNvCxnSpPr/>
            <p:nvPr/>
          </p:nvCxnSpPr>
          <p:spPr>
            <a:xfrm>
              <a:off x="70338" y="0"/>
              <a:ext cx="0" cy="6858000"/>
            </a:xfrm>
            <a:prstGeom prst="line">
              <a:avLst/>
            </a:prstGeom>
            <a:ln w="127000" cmpd="thickThin">
              <a:solidFill>
                <a:srgbClr val="ED7D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7" name="Рисунок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46" y="128250"/>
            <a:ext cx="619471" cy="478682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808103" y="130284"/>
            <a:ext cx="50543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Департамент здравоохранения</a:t>
            </a:r>
          </a:p>
          <a:p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Ханты-Мансийского автономного округа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Югры 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1045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2143</TotalTime>
  <Words>1322</Words>
  <Application>Microsoft Office PowerPoint</Application>
  <PresentationFormat>Произвольный</PresentationFormat>
  <Paragraphs>191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22</vt:i4>
      </vt:variant>
    </vt:vector>
  </HeadingPairs>
  <TitlesOfParts>
    <vt:vector size="24" baseType="lpstr"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Митрофанов Михаил Геннадьевич</dc:creator>
  <cp:lastModifiedBy>Нейман Ирина Викторовна</cp:lastModifiedBy>
  <cp:revision>205</cp:revision>
  <dcterms:created xsi:type="dcterms:W3CDTF">2019-05-20T07:11:33Z</dcterms:created>
  <dcterms:modified xsi:type="dcterms:W3CDTF">2019-08-05T08:30:28Z</dcterms:modified>
</cp:coreProperties>
</file>